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324" r:id="rId2"/>
    <p:sldId id="325" r:id="rId3"/>
    <p:sldId id="327" r:id="rId4"/>
    <p:sldId id="257" r:id="rId5"/>
    <p:sldId id="258" r:id="rId6"/>
    <p:sldId id="264" r:id="rId7"/>
    <p:sldId id="293" r:id="rId8"/>
    <p:sldId id="265" r:id="rId9"/>
    <p:sldId id="266" r:id="rId10"/>
    <p:sldId id="267" r:id="rId11"/>
    <p:sldId id="259" r:id="rId12"/>
    <p:sldId id="268" r:id="rId13"/>
    <p:sldId id="269" r:id="rId14"/>
    <p:sldId id="270" r:id="rId15"/>
    <p:sldId id="272" r:id="rId16"/>
    <p:sldId id="275" r:id="rId17"/>
    <p:sldId id="273" r:id="rId18"/>
    <p:sldId id="274" r:id="rId19"/>
    <p:sldId id="291" r:id="rId20"/>
    <p:sldId id="277" r:id="rId21"/>
    <p:sldId id="278" r:id="rId22"/>
    <p:sldId id="279" r:id="rId23"/>
    <p:sldId id="280" r:id="rId24"/>
    <p:sldId id="281" r:id="rId25"/>
    <p:sldId id="260" r:id="rId26"/>
    <p:sldId id="282" r:id="rId27"/>
    <p:sldId id="283" r:id="rId28"/>
    <p:sldId id="262" r:id="rId29"/>
    <p:sldId id="284" r:id="rId30"/>
    <p:sldId id="285" r:id="rId31"/>
    <p:sldId id="263" r:id="rId32"/>
    <p:sldId id="286" r:id="rId33"/>
    <p:sldId id="287" r:id="rId34"/>
    <p:sldId id="288" r:id="rId35"/>
    <p:sldId id="289" r:id="rId36"/>
    <p:sldId id="290" r:id="rId37"/>
    <p:sldId id="296" r:id="rId38"/>
    <p:sldId id="297" r:id="rId39"/>
    <p:sldId id="298" r:id="rId40"/>
    <p:sldId id="299" r:id="rId41"/>
    <p:sldId id="300" r:id="rId42"/>
    <p:sldId id="301" r:id="rId43"/>
    <p:sldId id="303" r:id="rId44"/>
    <p:sldId id="304" r:id="rId45"/>
    <p:sldId id="305" r:id="rId46"/>
    <p:sldId id="306" r:id="rId47"/>
    <p:sldId id="309" r:id="rId48"/>
    <p:sldId id="310" r:id="rId49"/>
    <p:sldId id="311" r:id="rId50"/>
    <p:sldId id="312" r:id="rId51"/>
    <p:sldId id="313" r:id="rId52"/>
    <p:sldId id="314" r:id="rId53"/>
    <p:sldId id="315" r:id="rId54"/>
    <p:sldId id="316" r:id="rId55"/>
    <p:sldId id="317" r:id="rId56"/>
    <p:sldId id="328" r:id="rId57"/>
    <p:sldId id="318" r:id="rId58"/>
    <p:sldId id="319" r:id="rId59"/>
    <p:sldId id="320" r:id="rId60"/>
    <p:sldId id="322" r:id="rId61"/>
    <p:sldId id="323" r:id="rId62"/>
    <p:sldId id="294"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4"/>
    <p:restoredTop sz="94716"/>
  </p:normalViewPr>
  <p:slideViewPr>
    <p:cSldViewPr snapToGrid="0" snapToObjects="1">
      <p:cViewPr varScale="1">
        <p:scale>
          <a:sx n="153" d="100"/>
          <a:sy n="153" d="100"/>
        </p:scale>
        <p:origin x="184" y="14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BB475-15FF-3948-AC51-9981E63FCF07}" type="datetimeFigureOut">
              <a:rPr lang="en-US" smtClean="0"/>
              <a:t>6/4/18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C7C60-4E85-2045-9587-8E71FF8B853C}" type="slidenum">
              <a:rPr lang="en-US" smtClean="0"/>
              <a:t>‹#›</a:t>
            </a:fld>
            <a:endParaRPr lang="en-US"/>
          </a:p>
        </p:txBody>
      </p:sp>
    </p:spTree>
    <p:extLst>
      <p:ext uri="{BB962C8B-B14F-4D97-AF65-F5344CB8AC3E}">
        <p14:creationId xmlns:p14="http://schemas.microsoft.com/office/powerpoint/2010/main" val="14537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5180A7-CE96-D347-B678-03D7E93772E7}"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361214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180A7-CE96-D347-B678-03D7E93772E7}"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38958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180A7-CE96-D347-B678-03D7E93772E7}"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419460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5180A7-CE96-D347-B678-03D7E93772E7}"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4209796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180A7-CE96-D347-B678-03D7E93772E7}" type="datetimeFigureOut">
              <a:rPr lang="en-US" smtClean="0"/>
              <a:t>6/4/18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75962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5180A7-CE96-D347-B678-03D7E93772E7}"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105817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5180A7-CE96-D347-B678-03D7E93772E7}" type="datetimeFigureOut">
              <a:rPr lang="en-US" smtClean="0"/>
              <a:t>6/4/18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243357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5180A7-CE96-D347-B678-03D7E93772E7}" type="datetimeFigureOut">
              <a:rPr lang="en-US" smtClean="0"/>
              <a:t>6/4/18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3807512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180A7-CE96-D347-B678-03D7E93772E7}" type="datetimeFigureOut">
              <a:rPr lang="en-US" smtClean="0"/>
              <a:t>6/4/18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247542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180A7-CE96-D347-B678-03D7E93772E7}"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3216505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180A7-CE96-D347-B678-03D7E93772E7}" type="datetimeFigureOut">
              <a:rPr lang="en-US" smtClean="0"/>
              <a:t>6/4/18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48936-DCCC-D043-9433-7B30B3ED31FC}" type="slidenum">
              <a:rPr lang="en-US" smtClean="0"/>
              <a:t>‹#›</a:t>
            </a:fld>
            <a:endParaRPr lang="en-US"/>
          </a:p>
        </p:txBody>
      </p:sp>
    </p:spTree>
    <p:extLst>
      <p:ext uri="{BB962C8B-B14F-4D97-AF65-F5344CB8AC3E}">
        <p14:creationId xmlns:p14="http://schemas.microsoft.com/office/powerpoint/2010/main" val="5231574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180A7-CE96-D347-B678-03D7E93772E7}" type="datetimeFigureOut">
              <a:rPr lang="en-US" smtClean="0"/>
              <a:t>6/4/18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48936-DCCC-D043-9433-7B30B3ED31FC}" type="slidenum">
              <a:rPr lang="en-US" smtClean="0"/>
              <a:t>‹#›</a:t>
            </a:fld>
            <a:endParaRPr lang="en-US"/>
          </a:p>
        </p:txBody>
      </p:sp>
    </p:spTree>
    <p:extLst>
      <p:ext uri="{BB962C8B-B14F-4D97-AF65-F5344CB8AC3E}">
        <p14:creationId xmlns:p14="http://schemas.microsoft.com/office/powerpoint/2010/main" val="298446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emf"/><Relationship Id="rId5"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pic>
        <p:nvPicPr>
          <p:cNvPr id="2050" name="Picture 2" descr="mage result for sewall w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14" y="936885"/>
            <a:ext cx="3274669" cy="33353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ra fi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695" y="942029"/>
            <a:ext cx="3245371" cy="33301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 B. S. Halda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4840" y="3987383"/>
            <a:ext cx="16764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92131" y="152657"/>
            <a:ext cx="4787739" cy="523220"/>
          </a:xfrm>
          <a:prstGeom prst="rect">
            <a:avLst/>
          </a:prstGeom>
          <a:noFill/>
        </p:spPr>
        <p:txBody>
          <a:bodyPr wrap="none" rtlCol="0">
            <a:spAutoFit/>
          </a:bodyPr>
          <a:lstStyle/>
          <a:p>
            <a:r>
              <a:rPr lang="en-US" sz="2800" b="1" u="sng" dirty="0" smtClean="0">
                <a:latin typeface="Arial"/>
                <a:cs typeface="Arial"/>
              </a:rPr>
              <a:t>Terms and basic principles</a:t>
            </a:r>
            <a:endParaRPr lang="en-US" sz="2800" b="1" u="sng" dirty="0">
              <a:latin typeface="Arial"/>
              <a:cs typeface="Arial"/>
            </a:endParaRPr>
          </a:p>
        </p:txBody>
      </p:sp>
      <p:sp>
        <p:nvSpPr>
          <p:cNvPr id="11" name="TextBox 10"/>
          <p:cNvSpPr txBox="1"/>
          <p:nvPr/>
        </p:nvSpPr>
        <p:spPr>
          <a:xfrm>
            <a:off x="1087846" y="783247"/>
            <a:ext cx="730072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equilibrium </a:t>
            </a:r>
            <a:r>
              <a:rPr lang="en-US" sz="2800" b="1" u="sng" dirty="0" smtClean="0">
                <a:solidFill>
                  <a:srgbClr val="008000"/>
                </a:solidFill>
                <a:latin typeface="Arial"/>
                <a:cs typeface="Arial"/>
              </a:rPr>
              <a:t>assumptions</a:t>
            </a:r>
            <a:endParaRPr lang="en-US" sz="2800" b="1" u="sng" dirty="0">
              <a:solidFill>
                <a:srgbClr val="008000"/>
              </a:solidFill>
              <a:latin typeface="Arial"/>
              <a:cs typeface="Arial"/>
            </a:endParaRPr>
          </a:p>
        </p:txBody>
      </p:sp>
      <p:sp>
        <p:nvSpPr>
          <p:cNvPr id="6" name="TextBox 5"/>
          <p:cNvSpPr txBox="1"/>
          <p:nvPr/>
        </p:nvSpPr>
        <p:spPr>
          <a:xfrm>
            <a:off x="393158" y="1307747"/>
            <a:ext cx="433965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Random mating</a:t>
            </a:r>
          </a:p>
          <a:p>
            <a:pPr marL="514350" indent="-514350">
              <a:buFontTx/>
              <a:buAutoNum type="arabicPeriod"/>
            </a:pPr>
            <a:r>
              <a:rPr lang="en-US" sz="2800" b="1" dirty="0">
                <a:latin typeface="Arial"/>
                <a:cs typeface="Arial"/>
              </a:rPr>
              <a:t>Large population size</a:t>
            </a:r>
          </a:p>
          <a:p>
            <a:pPr marL="514350" indent="-514350">
              <a:buAutoNum type="arabicPeriod"/>
            </a:pPr>
            <a:r>
              <a:rPr lang="en-US" sz="2800" b="1" dirty="0">
                <a:latin typeface="Arial"/>
                <a:cs typeface="Arial"/>
              </a:rPr>
              <a:t>No natural selection</a:t>
            </a:r>
          </a:p>
          <a:p>
            <a:pPr marL="514350" indent="-514350">
              <a:buAutoNum type="arabicPeriod"/>
            </a:pPr>
            <a:r>
              <a:rPr lang="en-US" sz="2800" b="1" dirty="0">
                <a:latin typeface="Arial"/>
                <a:cs typeface="Arial"/>
              </a:rPr>
              <a:t>No gene flow</a:t>
            </a:r>
          </a:p>
          <a:p>
            <a:pPr marL="514350" indent="-514350">
              <a:buAutoNum type="arabicPeriod"/>
            </a:pPr>
            <a:r>
              <a:rPr lang="en-US" sz="2800" b="1" dirty="0" smtClean="0">
                <a:latin typeface="Arial"/>
                <a:cs typeface="Arial"/>
              </a:rPr>
              <a:t>No mutation</a:t>
            </a:r>
          </a:p>
        </p:txBody>
      </p:sp>
      <p:sp>
        <p:nvSpPr>
          <p:cNvPr id="7" name="TextBox 6"/>
          <p:cNvSpPr txBox="1"/>
          <p:nvPr/>
        </p:nvSpPr>
        <p:spPr>
          <a:xfrm>
            <a:off x="1087846" y="3795373"/>
            <a:ext cx="7360509"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u="sng" dirty="0" smtClean="0">
                <a:solidFill>
                  <a:srgbClr val="008000"/>
                </a:solidFill>
                <a:latin typeface="Arial"/>
                <a:cs typeface="Arial"/>
              </a:rPr>
              <a:t>Outcome</a:t>
            </a:r>
            <a:r>
              <a:rPr lang="en-US" sz="2800" b="1" dirty="0" smtClean="0">
                <a:solidFill>
                  <a:srgbClr val="008000"/>
                </a:solidFill>
                <a:latin typeface="Arial"/>
                <a:cs typeface="Arial"/>
              </a:rPr>
              <a:t> of Hardy-Weinberg assumptions</a:t>
            </a:r>
            <a:endParaRPr lang="en-US" sz="2800" b="1" dirty="0">
              <a:solidFill>
                <a:srgbClr val="008000"/>
              </a:solidFill>
              <a:latin typeface="Arial"/>
              <a:cs typeface="Arial"/>
            </a:endParaRPr>
          </a:p>
        </p:txBody>
      </p:sp>
      <p:sp>
        <p:nvSpPr>
          <p:cNvPr id="8" name="TextBox 7"/>
          <p:cNvSpPr txBox="1"/>
          <p:nvPr/>
        </p:nvSpPr>
        <p:spPr>
          <a:xfrm>
            <a:off x="393158" y="4331124"/>
            <a:ext cx="8168473"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Populations </a:t>
            </a:r>
            <a:r>
              <a:rPr lang="en-US" sz="2800" b="1" u="sng" dirty="0" smtClean="0">
                <a:latin typeface="Arial"/>
                <a:cs typeface="Arial"/>
              </a:rPr>
              <a:t>will not evolve</a:t>
            </a:r>
            <a:r>
              <a:rPr lang="en-US" sz="2800" b="1" dirty="0" smtClean="0">
                <a:latin typeface="Arial"/>
                <a:cs typeface="Arial"/>
              </a:rPr>
              <a:t> (allele and genotype frequencies will remain constant across generations)</a:t>
            </a:r>
          </a:p>
          <a:p>
            <a:pPr marL="514350" indent="-514350">
              <a:buAutoNum type="arabicPeriod"/>
            </a:pPr>
            <a:r>
              <a:rPr lang="en-US" sz="2800" b="1" dirty="0" smtClean="0">
                <a:latin typeface="Arial"/>
                <a:cs typeface="Arial"/>
              </a:rPr>
              <a:t>Genotypic frequencies in H-W proportions after 1 generation of mating</a:t>
            </a:r>
            <a:endParaRPr lang="en-US" sz="2800" b="1" dirty="0">
              <a:latin typeface="Arial"/>
              <a:cs typeface="Arial"/>
            </a:endParaRPr>
          </a:p>
        </p:txBody>
      </p:sp>
    </p:spTree>
    <p:extLst>
      <p:ext uri="{BB962C8B-B14F-4D97-AF65-F5344CB8AC3E}">
        <p14:creationId xmlns:p14="http://schemas.microsoft.com/office/powerpoint/2010/main" val="202684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solidFill>
                  <a:srgbClr val="BFBFBF"/>
                </a:solidFill>
                <a:latin typeface="Arial"/>
                <a:cs typeface="Arial"/>
              </a:rPr>
              <a:t>I. What is genetic variation? (terms and basic principles)</a:t>
            </a:r>
            <a:endParaRPr lang="en-US" sz="2400" b="1" dirty="0">
              <a:solidFill>
                <a:srgbClr val="BFBFBF"/>
              </a:solidFill>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latin typeface="Arial"/>
                <a:cs typeface="Arial"/>
              </a:rPr>
              <a:t>II. What determines the amount and distribution of genetic variation?</a:t>
            </a:r>
          </a:p>
          <a:p>
            <a:r>
              <a:rPr lang="en-US" sz="2400" b="1" dirty="0">
                <a:latin typeface="Arial"/>
                <a:cs typeface="Arial"/>
              </a:rPr>
              <a:t>	</a:t>
            </a:r>
            <a:r>
              <a:rPr lang="en-US" sz="2400" b="1" dirty="0" smtClean="0">
                <a:latin typeface="Arial"/>
                <a:cs typeface="Arial"/>
              </a:rPr>
              <a:t>A. Genetic drift</a:t>
            </a:r>
          </a:p>
          <a:p>
            <a:r>
              <a:rPr lang="en-US" sz="2400" b="1" dirty="0">
                <a:latin typeface="Arial"/>
                <a:cs typeface="Arial"/>
              </a:rPr>
              <a:t>	</a:t>
            </a:r>
            <a:r>
              <a:rPr lang="en-US" sz="2400" b="1" dirty="0" smtClean="0">
                <a:latin typeface="Arial"/>
                <a:cs typeface="Arial"/>
              </a:rPr>
              <a:t>B. Selection</a:t>
            </a:r>
          </a:p>
          <a:p>
            <a:r>
              <a:rPr lang="en-US" sz="2400" b="1" dirty="0">
                <a:latin typeface="Arial"/>
                <a:cs typeface="Arial"/>
              </a:rPr>
              <a:t>	</a:t>
            </a:r>
            <a:r>
              <a:rPr lang="en-US" sz="2400" b="1" dirty="0" smtClean="0">
                <a:latin typeface="Arial"/>
                <a:cs typeface="Arial"/>
              </a:rPr>
              <a:t>C. Gene flow</a:t>
            </a:r>
          </a:p>
          <a:p>
            <a:r>
              <a:rPr lang="en-US" sz="2400" b="1" dirty="0">
                <a:latin typeface="Arial"/>
                <a:cs typeface="Arial"/>
              </a:rPr>
              <a:t>	</a:t>
            </a:r>
            <a:r>
              <a:rPr lang="en-US" sz="2400" b="1" dirty="0" smtClean="0">
                <a:latin typeface="Arial"/>
                <a:cs typeface="Arial"/>
              </a:rPr>
              <a:t>D. Mutation</a:t>
            </a:r>
            <a:endParaRPr lang="en-US" sz="2400" b="1" dirty="0">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III. Effective population size (Ne)</a:t>
            </a:r>
            <a:endParaRPr lang="en-US" sz="2400" b="1" dirty="0">
              <a:solidFill>
                <a:schemeClr val="bg1">
                  <a:lumMod val="75000"/>
                </a:schemeClr>
              </a:solidFill>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IV. Neutral vs. adaptive genetic variation</a:t>
            </a:r>
            <a:endParaRPr lang="en-US" sz="2400" b="1" dirty="0">
              <a:solidFill>
                <a:schemeClr val="bg1">
                  <a:lumMod val="75000"/>
                </a:schemeClr>
              </a:solidFill>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 Why genetics is important in conservation: molecular markers as tools &amp; effect of genetics on fitness</a:t>
            </a:r>
            <a:endParaRPr lang="en-US" sz="2400" b="1" dirty="0">
              <a:solidFill>
                <a:schemeClr val="bg1">
                  <a:lumMod val="75000"/>
                </a:schemeClr>
              </a:solidFill>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VI. Population genomics: What is it? Steps involved? Power and limitations.</a:t>
            </a:r>
            <a:endParaRPr lang="en-US" sz="2400" b="1" dirty="0">
              <a:solidFill>
                <a:schemeClr val="bg1">
                  <a:lumMod val="75000"/>
                </a:schemeClr>
              </a:solidFill>
              <a:latin typeface="Arial"/>
              <a:cs typeface="Arial"/>
            </a:endParaRPr>
          </a:p>
        </p:txBody>
      </p:sp>
    </p:spTree>
    <p:extLst>
      <p:ext uri="{BB962C8B-B14F-4D97-AF65-F5344CB8AC3E}">
        <p14:creationId xmlns:p14="http://schemas.microsoft.com/office/powerpoint/2010/main" val="95720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9773" y="150019"/>
            <a:ext cx="7446069" cy="523220"/>
          </a:xfrm>
          <a:prstGeom prst="rect">
            <a:avLst/>
          </a:prstGeom>
          <a:noFill/>
        </p:spPr>
        <p:txBody>
          <a:bodyPr wrap="none" rtlCol="0">
            <a:spAutoFit/>
          </a:bodyPr>
          <a:lstStyle/>
          <a:p>
            <a:r>
              <a:rPr lang="en-US" sz="2800" b="1" u="sng" dirty="0" smtClean="0">
                <a:latin typeface="Arial"/>
                <a:cs typeface="Arial"/>
              </a:rPr>
              <a:t>CAUSES OF EVOLUTION: GENETIC DRIFT</a:t>
            </a:r>
            <a:endParaRPr lang="en-US" sz="2800" b="1" u="sng" dirty="0">
              <a:latin typeface="Arial"/>
              <a:cs typeface="Arial"/>
            </a:endParaRPr>
          </a:p>
        </p:txBody>
      </p:sp>
      <p:sp>
        <p:nvSpPr>
          <p:cNvPr id="11" name="TextBox 10"/>
          <p:cNvSpPr txBox="1"/>
          <p:nvPr/>
        </p:nvSpPr>
        <p:spPr>
          <a:xfrm>
            <a:off x="1087846" y="783247"/>
            <a:ext cx="730072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equilibrium </a:t>
            </a:r>
            <a:r>
              <a:rPr lang="en-US" sz="2800" b="1" u="sng" dirty="0" smtClean="0">
                <a:solidFill>
                  <a:srgbClr val="008000"/>
                </a:solidFill>
                <a:latin typeface="Arial"/>
                <a:cs typeface="Arial"/>
              </a:rPr>
              <a:t>assumptions</a:t>
            </a:r>
            <a:endParaRPr lang="en-US" sz="2800" b="1" u="sng" dirty="0">
              <a:solidFill>
                <a:srgbClr val="008000"/>
              </a:solidFill>
              <a:latin typeface="Arial"/>
              <a:cs typeface="Arial"/>
            </a:endParaRPr>
          </a:p>
        </p:txBody>
      </p:sp>
      <p:sp>
        <p:nvSpPr>
          <p:cNvPr id="6" name="TextBox 5"/>
          <p:cNvSpPr txBox="1"/>
          <p:nvPr/>
        </p:nvSpPr>
        <p:spPr>
          <a:xfrm>
            <a:off x="393158" y="1307747"/>
            <a:ext cx="433965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Random mating</a:t>
            </a:r>
          </a:p>
          <a:p>
            <a:pPr marL="514350" indent="-514350">
              <a:buFontTx/>
              <a:buAutoNum type="arabicPeriod"/>
            </a:pPr>
            <a:r>
              <a:rPr lang="en-US" sz="2800" b="1" dirty="0">
                <a:latin typeface="Arial"/>
                <a:cs typeface="Arial"/>
              </a:rPr>
              <a:t>Large population size</a:t>
            </a:r>
          </a:p>
          <a:p>
            <a:pPr marL="514350" indent="-514350">
              <a:buAutoNum type="arabicPeriod"/>
            </a:pPr>
            <a:r>
              <a:rPr lang="en-US" sz="2800" b="1" dirty="0">
                <a:latin typeface="Arial"/>
                <a:cs typeface="Arial"/>
              </a:rPr>
              <a:t>No natural selection</a:t>
            </a:r>
          </a:p>
          <a:p>
            <a:pPr marL="514350" indent="-514350">
              <a:buAutoNum type="arabicPeriod"/>
            </a:pPr>
            <a:r>
              <a:rPr lang="en-US" sz="2800" b="1" dirty="0">
                <a:latin typeface="Arial"/>
                <a:cs typeface="Arial"/>
              </a:rPr>
              <a:t>No gene flow</a:t>
            </a:r>
          </a:p>
          <a:p>
            <a:pPr marL="514350" indent="-514350">
              <a:buAutoNum type="arabicPeriod"/>
            </a:pPr>
            <a:r>
              <a:rPr lang="en-US" sz="2800" b="1" dirty="0" smtClean="0">
                <a:latin typeface="Arial"/>
                <a:cs typeface="Arial"/>
              </a:rPr>
              <a:t>No mutation</a:t>
            </a:r>
          </a:p>
        </p:txBody>
      </p:sp>
      <p:sp>
        <p:nvSpPr>
          <p:cNvPr id="9" name="Oval 8"/>
          <p:cNvSpPr/>
          <p:nvPr/>
        </p:nvSpPr>
        <p:spPr>
          <a:xfrm>
            <a:off x="1009773" y="166149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0" name="Straight Connector 9"/>
          <p:cNvCxnSpPr/>
          <p:nvPr/>
        </p:nvCxnSpPr>
        <p:spPr>
          <a:xfrm>
            <a:off x="1487180" y="176054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002" y="3756657"/>
            <a:ext cx="898299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What happens when violate assumption of large N?</a:t>
            </a:r>
          </a:p>
        </p:txBody>
      </p:sp>
      <p:sp>
        <p:nvSpPr>
          <p:cNvPr id="13" name="TextBox 12"/>
          <p:cNvSpPr txBox="1"/>
          <p:nvPr/>
        </p:nvSpPr>
        <p:spPr>
          <a:xfrm>
            <a:off x="161002" y="4267013"/>
            <a:ext cx="8893841"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charset="0"/>
              <a:buChar char="Ø"/>
            </a:pPr>
            <a:r>
              <a:rPr lang="en-US" sz="2800" b="1" dirty="0" smtClean="0">
                <a:solidFill>
                  <a:srgbClr val="008000"/>
                </a:solidFill>
                <a:latin typeface="Arial"/>
                <a:cs typeface="Arial"/>
              </a:rPr>
              <a:t>Genetic drift:</a:t>
            </a:r>
            <a:r>
              <a:rPr lang="en-US" sz="2800" b="1" dirty="0" smtClean="0">
                <a:latin typeface="Arial"/>
                <a:cs typeface="Arial"/>
              </a:rPr>
              <a:t> random change in allele frequencies across generations due to finite N</a:t>
            </a:r>
          </a:p>
          <a:p>
            <a:pPr marL="457200" indent="-457200">
              <a:buFont typeface="Wingdings" charset="0"/>
              <a:buChar char="Ø"/>
            </a:pPr>
            <a:r>
              <a:rPr lang="en-US" sz="2800" b="1" dirty="0" smtClean="0">
                <a:latin typeface="Arial"/>
                <a:cs typeface="Arial"/>
              </a:rPr>
              <a:t>In other words, finite number of genes transmitted to progeny will be an imperfect sample of allele frequencies in the adults</a:t>
            </a:r>
          </a:p>
        </p:txBody>
      </p:sp>
    </p:spTree>
    <p:extLst>
      <p:ext uri="{BB962C8B-B14F-4D97-AF65-F5344CB8AC3E}">
        <p14:creationId xmlns:p14="http://schemas.microsoft.com/office/powerpoint/2010/main" val="180245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9773" y="150019"/>
            <a:ext cx="7446069" cy="523220"/>
          </a:xfrm>
          <a:prstGeom prst="rect">
            <a:avLst/>
          </a:prstGeom>
          <a:noFill/>
        </p:spPr>
        <p:txBody>
          <a:bodyPr wrap="none" rtlCol="0">
            <a:spAutoFit/>
          </a:bodyPr>
          <a:lstStyle/>
          <a:p>
            <a:r>
              <a:rPr lang="en-US" sz="2800" b="1" u="sng" dirty="0" smtClean="0">
                <a:latin typeface="Arial"/>
                <a:cs typeface="Arial"/>
              </a:rPr>
              <a:t>CAUSES OF EVOLUTION: GENETIC DRIFT</a:t>
            </a:r>
            <a:endParaRPr lang="en-US" sz="2800" b="1" u="sng" dirty="0">
              <a:latin typeface="Arial"/>
              <a:cs typeface="Arial"/>
            </a:endParaRPr>
          </a:p>
        </p:txBody>
      </p:sp>
      <p:pic>
        <p:nvPicPr>
          <p:cNvPr id="1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160" y="746014"/>
            <a:ext cx="5467350" cy="94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5" descr="06-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83" y="1690577"/>
            <a:ext cx="3558192" cy="4995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5059334" y="2218324"/>
            <a:ext cx="3396508"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Allele frequencies will change!</a:t>
            </a:r>
          </a:p>
          <a:p>
            <a:endParaRPr lang="en-US" sz="2800" b="1" dirty="0" smtClean="0">
              <a:latin typeface="Arial"/>
              <a:cs typeface="Arial"/>
            </a:endParaRPr>
          </a:p>
          <a:p>
            <a:pPr marL="514350" indent="-514350">
              <a:buFont typeface="+mj-lt"/>
              <a:buAutoNum type="arabicPeriod" startAt="2"/>
            </a:pPr>
            <a:r>
              <a:rPr lang="en-US" sz="2800" b="1" dirty="0" smtClean="0">
                <a:latin typeface="Arial"/>
                <a:cs typeface="Arial"/>
              </a:rPr>
              <a:t>Genetic variation will be lost!</a:t>
            </a:r>
          </a:p>
          <a:p>
            <a:r>
              <a:rPr lang="en-US" sz="2800" b="1" dirty="0">
                <a:latin typeface="Arial"/>
                <a:cs typeface="Arial"/>
              </a:rPr>
              <a:t>	</a:t>
            </a:r>
            <a:r>
              <a:rPr lang="en-US" sz="2800" b="1" dirty="0" smtClean="0">
                <a:latin typeface="Arial"/>
                <a:cs typeface="Arial"/>
              </a:rPr>
              <a:t> </a:t>
            </a:r>
          </a:p>
          <a:p>
            <a:r>
              <a:rPr lang="en-US" sz="2800" b="1" dirty="0" smtClean="0">
                <a:latin typeface="Symbol" charset="2"/>
                <a:cs typeface="Symbol" charset="2"/>
              </a:rPr>
              <a:t>      D</a:t>
            </a:r>
            <a:r>
              <a:rPr lang="en-US" sz="2800" b="1" i="1" dirty="0" smtClean="0">
                <a:latin typeface="Arial"/>
                <a:cs typeface="Arial"/>
              </a:rPr>
              <a:t>h</a:t>
            </a:r>
            <a:r>
              <a:rPr lang="en-US" sz="2800" b="1" dirty="0" smtClean="0">
                <a:latin typeface="Arial"/>
                <a:cs typeface="Arial"/>
              </a:rPr>
              <a:t> = -1/2</a:t>
            </a:r>
            <a:r>
              <a:rPr lang="en-US" sz="2800" b="1" i="1" dirty="0" smtClean="0">
                <a:latin typeface="Arial"/>
                <a:cs typeface="Arial"/>
              </a:rPr>
              <a:t>N</a:t>
            </a:r>
            <a:endParaRPr lang="en-US" sz="2800" b="1" i="1" dirty="0">
              <a:latin typeface="Arial"/>
              <a:cs typeface="Arial"/>
            </a:endParaRPr>
          </a:p>
        </p:txBody>
      </p:sp>
      <p:sp>
        <p:nvSpPr>
          <p:cNvPr id="22" name="TextBox 21"/>
          <p:cNvSpPr txBox="1"/>
          <p:nvPr/>
        </p:nvSpPr>
        <p:spPr>
          <a:xfrm>
            <a:off x="5059334" y="1690577"/>
            <a:ext cx="2898049"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u="sng" dirty="0" smtClean="0">
                <a:latin typeface="Arial"/>
                <a:cs typeface="Arial"/>
              </a:rPr>
              <a:t>2 results of drift</a:t>
            </a:r>
            <a:endParaRPr lang="en-US" sz="2800" b="1" u="sng" dirty="0">
              <a:latin typeface="Arial"/>
              <a:cs typeface="Arial"/>
            </a:endParaRPr>
          </a:p>
        </p:txBody>
      </p:sp>
    </p:spTree>
    <p:extLst>
      <p:ext uri="{BB962C8B-B14F-4D97-AF65-F5344CB8AC3E}">
        <p14:creationId xmlns:p14="http://schemas.microsoft.com/office/powerpoint/2010/main" val="290638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9773" y="150019"/>
            <a:ext cx="6748086" cy="523220"/>
          </a:xfrm>
          <a:prstGeom prst="rect">
            <a:avLst/>
          </a:prstGeom>
          <a:noFill/>
        </p:spPr>
        <p:txBody>
          <a:bodyPr wrap="none" rtlCol="0">
            <a:spAutoFit/>
          </a:bodyPr>
          <a:lstStyle/>
          <a:p>
            <a:r>
              <a:rPr lang="en-US" sz="2800" b="1" u="sng" dirty="0" smtClean="0">
                <a:latin typeface="Arial"/>
                <a:cs typeface="Arial"/>
              </a:rPr>
              <a:t>CAUSES OF EVOLUTION: SELECTION</a:t>
            </a:r>
            <a:endParaRPr lang="en-US" sz="2800" b="1" u="sng" dirty="0">
              <a:latin typeface="Arial"/>
              <a:cs typeface="Arial"/>
            </a:endParaRPr>
          </a:p>
        </p:txBody>
      </p:sp>
      <p:sp>
        <p:nvSpPr>
          <p:cNvPr id="11" name="TextBox 10"/>
          <p:cNvSpPr txBox="1"/>
          <p:nvPr/>
        </p:nvSpPr>
        <p:spPr>
          <a:xfrm>
            <a:off x="1087846" y="783247"/>
            <a:ext cx="730072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equilibrium </a:t>
            </a:r>
            <a:r>
              <a:rPr lang="en-US" sz="2800" b="1" u="sng" dirty="0" smtClean="0">
                <a:solidFill>
                  <a:srgbClr val="008000"/>
                </a:solidFill>
                <a:latin typeface="Arial"/>
                <a:cs typeface="Arial"/>
              </a:rPr>
              <a:t>assumptions</a:t>
            </a:r>
            <a:endParaRPr lang="en-US" sz="2800" b="1" u="sng" dirty="0">
              <a:solidFill>
                <a:srgbClr val="008000"/>
              </a:solidFill>
              <a:latin typeface="Arial"/>
              <a:cs typeface="Arial"/>
            </a:endParaRPr>
          </a:p>
        </p:txBody>
      </p:sp>
      <p:sp>
        <p:nvSpPr>
          <p:cNvPr id="6" name="TextBox 5"/>
          <p:cNvSpPr txBox="1"/>
          <p:nvPr/>
        </p:nvSpPr>
        <p:spPr>
          <a:xfrm>
            <a:off x="393158" y="1307747"/>
            <a:ext cx="433965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Random mating</a:t>
            </a:r>
          </a:p>
          <a:p>
            <a:pPr marL="514350" indent="-514350">
              <a:buFontTx/>
              <a:buAutoNum type="arabicPeriod"/>
            </a:pPr>
            <a:r>
              <a:rPr lang="en-US" sz="2800" b="1" dirty="0">
                <a:latin typeface="Arial"/>
                <a:cs typeface="Arial"/>
              </a:rPr>
              <a:t>Large population size</a:t>
            </a:r>
          </a:p>
          <a:p>
            <a:pPr marL="514350" indent="-514350">
              <a:buAutoNum type="arabicPeriod"/>
            </a:pPr>
            <a:r>
              <a:rPr lang="en-US" sz="2800" b="1" dirty="0">
                <a:latin typeface="Arial"/>
                <a:cs typeface="Arial"/>
              </a:rPr>
              <a:t>No natural selection</a:t>
            </a:r>
          </a:p>
          <a:p>
            <a:pPr marL="514350" indent="-514350">
              <a:buAutoNum type="arabicPeriod"/>
            </a:pPr>
            <a:r>
              <a:rPr lang="en-US" sz="2800" b="1" dirty="0">
                <a:latin typeface="Arial"/>
                <a:cs typeface="Arial"/>
              </a:rPr>
              <a:t>No gene flow</a:t>
            </a:r>
          </a:p>
          <a:p>
            <a:pPr marL="514350" indent="-514350">
              <a:buAutoNum type="arabicPeriod"/>
            </a:pPr>
            <a:r>
              <a:rPr lang="en-US" sz="2800" b="1" dirty="0" smtClean="0">
                <a:latin typeface="Arial"/>
                <a:cs typeface="Arial"/>
              </a:rPr>
              <a:t>No mutation</a:t>
            </a:r>
          </a:p>
        </p:txBody>
      </p:sp>
      <p:sp>
        <p:nvSpPr>
          <p:cNvPr id="9" name="Oval 8"/>
          <p:cNvSpPr/>
          <p:nvPr/>
        </p:nvSpPr>
        <p:spPr>
          <a:xfrm>
            <a:off x="1009773" y="166149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0" name="Straight Connector 9"/>
          <p:cNvCxnSpPr/>
          <p:nvPr/>
        </p:nvCxnSpPr>
        <p:spPr>
          <a:xfrm>
            <a:off x="1487180" y="176054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003" y="3756657"/>
            <a:ext cx="87999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What happens when violate assumption of no selection?</a:t>
            </a:r>
          </a:p>
        </p:txBody>
      </p:sp>
      <p:sp>
        <p:nvSpPr>
          <p:cNvPr id="13" name="TextBox 12"/>
          <p:cNvSpPr txBox="1"/>
          <p:nvPr/>
        </p:nvSpPr>
        <p:spPr>
          <a:xfrm>
            <a:off x="161002" y="4637411"/>
            <a:ext cx="8893841"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charset="0"/>
              <a:buChar char="Ø"/>
            </a:pPr>
            <a:r>
              <a:rPr lang="en-US" sz="2800" b="1" dirty="0">
                <a:solidFill>
                  <a:srgbClr val="008000"/>
                </a:solidFill>
                <a:latin typeface="Arial"/>
                <a:cs typeface="Arial"/>
              </a:rPr>
              <a:t>Selection: </a:t>
            </a:r>
            <a:r>
              <a:rPr lang="en-US" sz="2800" b="1" dirty="0">
                <a:latin typeface="Arial"/>
                <a:cs typeface="Arial"/>
              </a:rPr>
              <a:t>differential fitness of different alleles &amp; genotypes (many different forms of selection)</a:t>
            </a:r>
          </a:p>
          <a:p>
            <a:pPr marL="457200" indent="-457200">
              <a:buFont typeface="Wingdings" charset="0"/>
              <a:buChar char="Ø"/>
            </a:pPr>
            <a:r>
              <a:rPr lang="en-US" sz="2800" b="1" dirty="0" smtClean="0">
                <a:latin typeface="Arial"/>
                <a:cs typeface="Arial"/>
              </a:rPr>
              <a:t>Selection can cause evolution too</a:t>
            </a:r>
            <a:endParaRPr lang="en-US" sz="2800" b="1" dirty="0">
              <a:latin typeface="Arial"/>
              <a:cs typeface="Arial"/>
            </a:endParaRPr>
          </a:p>
          <a:p>
            <a:pPr marL="457200" indent="-457200">
              <a:buFont typeface="Wingdings" charset="0"/>
              <a:buChar char="Ø"/>
            </a:pPr>
            <a:r>
              <a:rPr lang="en-US" sz="2800" b="1" dirty="0" smtClean="0">
                <a:solidFill>
                  <a:srgbClr val="008000"/>
                </a:solidFill>
                <a:latin typeface="Arial"/>
                <a:cs typeface="Arial"/>
              </a:rPr>
              <a:t>Local adaptation: </a:t>
            </a:r>
            <a:r>
              <a:rPr lang="en-US" sz="2800" b="1" dirty="0" smtClean="0">
                <a:latin typeface="Arial"/>
                <a:cs typeface="Arial"/>
              </a:rPr>
              <a:t>differential fitness of different alleles &amp; genotypes in different environments</a:t>
            </a:r>
          </a:p>
        </p:txBody>
      </p:sp>
      <p:sp>
        <p:nvSpPr>
          <p:cNvPr id="14" name="Oval 13"/>
          <p:cNvSpPr/>
          <p:nvPr/>
        </p:nvSpPr>
        <p:spPr>
          <a:xfrm>
            <a:off x="1023005" y="207486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5" name="Straight Connector 14"/>
          <p:cNvCxnSpPr/>
          <p:nvPr/>
        </p:nvCxnSpPr>
        <p:spPr>
          <a:xfrm>
            <a:off x="1500412" y="217391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23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066800"/>
            <a:ext cx="39751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TextBox 5"/>
          <p:cNvSpPr txBox="1">
            <a:spLocks noChangeArrowheads="1"/>
          </p:cNvSpPr>
          <p:nvPr/>
        </p:nvSpPr>
        <p:spPr bwMode="auto">
          <a:xfrm>
            <a:off x="304800" y="882650"/>
            <a:ext cx="35702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sz="2000" dirty="0">
                <a:solidFill>
                  <a:srgbClr val="000000"/>
                </a:solidFill>
              </a:rPr>
              <a:t>Native annual, </a:t>
            </a:r>
            <a:r>
              <a:rPr lang="en-US" sz="2000" i="1" dirty="0" err="1">
                <a:solidFill>
                  <a:srgbClr val="000000"/>
                </a:solidFill>
              </a:rPr>
              <a:t>Gilia</a:t>
            </a:r>
            <a:r>
              <a:rPr lang="en-US" sz="2000" i="1" dirty="0">
                <a:solidFill>
                  <a:srgbClr val="000000"/>
                </a:solidFill>
              </a:rPr>
              <a:t> </a:t>
            </a:r>
            <a:r>
              <a:rPr lang="en-US" sz="2000" i="1" dirty="0" err="1">
                <a:solidFill>
                  <a:srgbClr val="000000"/>
                </a:solidFill>
              </a:rPr>
              <a:t>capitata</a:t>
            </a:r>
            <a:endParaRPr lang="en-US" sz="2000" i="1" dirty="0">
              <a:solidFill>
                <a:srgbClr val="000000"/>
              </a:solidFill>
            </a:endParaRPr>
          </a:p>
        </p:txBody>
      </p:sp>
      <p:sp>
        <p:nvSpPr>
          <p:cNvPr id="8" name="TextBox 7"/>
          <p:cNvSpPr txBox="1">
            <a:spLocks noChangeArrowheads="1"/>
          </p:cNvSpPr>
          <p:nvPr/>
        </p:nvSpPr>
        <p:spPr bwMode="auto">
          <a:xfrm>
            <a:off x="304800" y="4470400"/>
            <a:ext cx="39624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sz="2000" dirty="0">
                <a:solidFill>
                  <a:srgbClr val="000000"/>
                </a:solidFill>
              </a:rPr>
              <a:t>Reciprocal transplant experiment b/n plants on CA coast and inland</a:t>
            </a:r>
          </a:p>
        </p:txBody>
      </p:sp>
      <p:sp>
        <p:nvSpPr>
          <p:cNvPr id="10" name="TextBox 9"/>
          <p:cNvSpPr txBox="1">
            <a:spLocks noChangeArrowheads="1"/>
          </p:cNvSpPr>
          <p:nvPr/>
        </p:nvSpPr>
        <p:spPr bwMode="auto">
          <a:xfrm>
            <a:off x="304800" y="5461000"/>
            <a:ext cx="39624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sz="2000">
                <a:solidFill>
                  <a:srgbClr val="000000"/>
                </a:solidFill>
              </a:rPr>
              <a:t>Plants survived to flowering better in their local environment (= local adaptation)</a:t>
            </a:r>
          </a:p>
        </p:txBody>
      </p:sp>
      <p:pic>
        <p:nvPicPr>
          <p:cNvPr id="17414" name="Picture 6" descr="gilia_capitat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82700"/>
            <a:ext cx="226695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636045" y="144743"/>
            <a:ext cx="6235601" cy="523220"/>
          </a:xfrm>
          <a:prstGeom prst="rect">
            <a:avLst/>
          </a:prstGeom>
          <a:noFill/>
        </p:spPr>
        <p:txBody>
          <a:bodyPr wrap="none" rtlCol="0">
            <a:spAutoFit/>
          </a:bodyPr>
          <a:lstStyle/>
          <a:p>
            <a:r>
              <a:rPr lang="en-US" sz="2800" b="1" u="sng" dirty="0" smtClean="0">
                <a:latin typeface="Arial"/>
                <a:cs typeface="Arial"/>
              </a:rPr>
              <a:t>EXAMPLE OF LOCAL ADAPTATION</a:t>
            </a:r>
            <a:endParaRPr lang="en-US" sz="2800" b="1" u="sng" dirty="0">
              <a:latin typeface="Arial"/>
              <a:cs typeface="Arial"/>
            </a:endParaRPr>
          </a:p>
        </p:txBody>
      </p:sp>
    </p:spTree>
    <p:extLst>
      <p:ext uri="{BB962C8B-B14F-4D97-AF65-F5344CB8AC3E}">
        <p14:creationId xmlns:p14="http://schemas.microsoft.com/office/powerpoint/2010/main" val="3514551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3"/>
          <p:cNvSpPr txBox="1">
            <a:spLocks noChangeArrowheads="1"/>
          </p:cNvSpPr>
          <p:nvPr/>
        </p:nvSpPr>
        <p:spPr bwMode="auto">
          <a:xfrm>
            <a:off x="3751329" y="173978"/>
            <a:ext cx="1700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u="sng" dirty="0" smtClean="0">
                <a:solidFill>
                  <a:srgbClr val="000000"/>
                </a:solidFill>
                <a:latin typeface="Arial"/>
                <a:cs typeface="Arial"/>
              </a:rPr>
              <a:t>FITNESS</a:t>
            </a:r>
            <a:endParaRPr lang="en-US" sz="2800" b="1" u="sng" dirty="0">
              <a:solidFill>
                <a:srgbClr val="000000"/>
              </a:solidFill>
              <a:latin typeface="Arial"/>
              <a:cs typeface="Arial"/>
            </a:endParaRPr>
          </a:p>
        </p:txBody>
      </p:sp>
      <p:sp>
        <p:nvSpPr>
          <p:cNvPr id="26626" name="TextBox 6"/>
          <p:cNvSpPr txBox="1">
            <a:spLocks noChangeArrowheads="1"/>
          </p:cNvSpPr>
          <p:nvPr/>
        </p:nvSpPr>
        <p:spPr bwMode="auto">
          <a:xfrm>
            <a:off x="381000" y="762000"/>
            <a:ext cx="8534400"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smtClean="0">
                <a:solidFill>
                  <a:srgbClr val="008000"/>
                </a:solidFill>
                <a:latin typeface="Arial"/>
                <a:cs typeface="Arial"/>
              </a:rPr>
              <a:t>Fitness:</a:t>
            </a:r>
            <a:r>
              <a:rPr lang="en-US" dirty="0" smtClean="0">
                <a:solidFill>
                  <a:srgbClr val="000000"/>
                </a:solidFill>
                <a:latin typeface="Arial"/>
                <a:cs typeface="Arial"/>
              </a:rPr>
              <a:t> average number of offspring produced by individuals of a particular genotype</a:t>
            </a:r>
          </a:p>
          <a:p>
            <a:pPr eaLnBrk="1" hangingPunct="1"/>
            <a:endParaRPr lang="en-US" dirty="0">
              <a:solidFill>
                <a:srgbClr val="000000"/>
              </a:solidFill>
              <a:latin typeface="Arial"/>
              <a:cs typeface="Arial"/>
            </a:endParaRPr>
          </a:p>
        </p:txBody>
      </p:sp>
      <p:sp>
        <p:nvSpPr>
          <p:cNvPr id="6" name="TextBox 5"/>
          <p:cNvSpPr txBox="1">
            <a:spLocks noChangeArrowheads="1"/>
          </p:cNvSpPr>
          <p:nvPr/>
        </p:nvSpPr>
        <p:spPr bwMode="auto">
          <a:xfrm>
            <a:off x="609600" y="1578622"/>
            <a:ext cx="8534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smtClean="0">
                <a:solidFill>
                  <a:srgbClr val="000000"/>
                </a:solidFill>
                <a:latin typeface="Arial"/>
                <a:cs typeface="Arial"/>
              </a:rPr>
              <a:t>Effect of natural selection on genotypes measured by fitness</a:t>
            </a:r>
            <a:endParaRPr lang="en-US" dirty="0">
              <a:solidFill>
                <a:srgbClr val="000000"/>
              </a:solidFill>
              <a:latin typeface="Arial"/>
              <a:cs typeface="Arial"/>
            </a:endParaRPr>
          </a:p>
        </p:txBody>
      </p:sp>
      <p:sp>
        <p:nvSpPr>
          <p:cNvPr id="9" name="TextBox 8"/>
          <p:cNvSpPr txBox="1">
            <a:spLocks noChangeArrowheads="1"/>
          </p:cNvSpPr>
          <p:nvPr/>
        </p:nvSpPr>
        <p:spPr bwMode="auto">
          <a:xfrm>
            <a:off x="609600" y="2409619"/>
            <a:ext cx="8534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smtClean="0">
                <a:solidFill>
                  <a:srgbClr val="000000"/>
                </a:solidFill>
                <a:latin typeface="Arial"/>
                <a:cs typeface="Arial"/>
              </a:rPr>
              <a:t>Calculated as product of viability and fertility</a:t>
            </a:r>
            <a:endParaRPr lang="en-US" dirty="0">
              <a:solidFill>
                <a:srgbClr val="000000"/>
              </a:solidFill>
              <a:latin typeface="Arial"/>
              <a:cs typeface="Arial"/>
            </a:endParaRPr>
          </a:p>
        </p:txBody>
      </p:sp>
      <p:sp>
        <p:nvSpPr>
          <p:cNvPr id="10" name="TextBox 9"/>
          <p:cNvSpPr txBox="1">
            <a:spLocks noChangeArrowheads="1"/>
          </p:cNvSpPr>
          <p:nvPr/>
        </p:nvSpPr>
        <p:spPr bwMode="auto">
          <a:xfrm>
            <a:off x="818357" y="3189949"/>
            <a:ext cx="7297079"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u="sng" dirty="0">
                <a:solidFill>
                  <a:srgbClr val="000000"/>
                </a:solidFill>
                <a:latin typeface="Arial"/>
                <a:cs typeface="Arial"/>
              </a:rPr>
              <a:t>Genotype</a:t>
            </a:r>
            <a:r>
              <a:rPr lang="en-US" dirty="0">
                <a:solidFill>
                  <a:srgbClr val="000000"/>
                </a:solidFill>
                <a:latin typeface="Arial"/>
                <a:cs typeface="Arial"/>
              </a:rPr>
              <a:t>	</a:t>
            </a:r>
            <a:r>
              <a:rPr lang="en-US" dirty="0" smtClean="0">
                <a:solidFill>
                  <a:srgbClr val="000000"/>
                </a:solidFill>
                <a:latin typeface="Arial"/>
                <a:cs typeface="Arial"/>
              </a:rPr>
              <a:t>	</a:t>
            </a:r>
            <a:r>
              <a:rPr lang="en-US" u="sng" dirty="0" smtClean="0">
                <a:solidFill>
                  <a:srgbClr val="000000"/>
                </a:solidFill>
                <a:latin typeface="Arial"/>
                <a:cs typeface="Arial"/>
              </a:rPr>
              <a:t>Viability</a:t>
            </a:r>
            <a:r>
              <a:rPr lang="en-US" dirty="0">
                <a:solidFill>
                  <a:srgbClr val="000000"/>
                </a:solidFill>
                <a:latin typeface="Arial"/>
                <a:cs typeface="Arial"/>
              </a:rPr>
              <a:t>	</a:t>
            </a:r>
            <a:r>
              <a:rPr lang="en-US" u="sng" dirty="0">
                <a:solidFill>
                  <a:srgbClr val="000000"/>
                </a:solidFill>
                <a:latin typeface="Arial"/>
                <a:cs typeface="Arial"/>
              </a:rPr>
              <a:t>Fertility</a:t>
            </a:r>
            <a:r>
              <a:rPr lang="en-US" dirty="0">
                <a:solidFill>
                  <a:srgbClr val="000000"/>
                </a:solidFill>
                <a:latin typeface="Arial"/>
                <a:cs typeface="Arial"/>
              </a:rPr>
              <a:t>		</a:t>
            </a:r>
            <a:r>
              <a:rPr lang="en-US" u="sng" dirty="0">
                <a:solidFill>
                  <a:srgbClr val="000000"/>
                </a:solidFill>
                <a:latin typeface="Arial"/>
                <a:cs typeface="Arial"/>
              </a:rPr>
              <a:t>Fitness</a:t>
            </a:r>
          </a:p>
          <a:p>
            <a:pPr eaLnBrk="1" hangingPunct="1"/>
            <a:r>
              <a:rPr lang="en-US" dirty="0">
                <a:solidFill>
                  <a:srgbClr val="000000"/>
                </a:solidFill>
                <a:latin typeface="Arial"/>
                <a:cs typeface="Arial"/>
              </a:rPr>
              <a:t>AA				v</a:t>
            </a:r>
            <a:r>
              <a:rPr lang="en-US" baseline="-25000" dirty="0">
                <a:solidFill>
                  <a:srgbClr val="000000"/>
                </a:solidFill>
                <a:latin typeface="Arial"/>
                <a:cs typeface="Arial"/>
              </a:rPr>
              <a:t>11</a:t>
            </a:r>
            <a:r>
              <a:rPr lang="en-US" dirty="0">
                <a:solidFill>
                  <a:srgbClr val="000000"/>
                </a:solidFill>
                <a:latin typeface="Arial"/>
                <a:cs typeface="Arial"/>
              </a:rPr>
              <a:t>			f</a:t>
            </a:r>
            <a:r>
              <a:rPr lang="en-US" baseline="-25000" dirty="0">
                <a:solidFill>
                  <a:srgbClr val="000000"/>
                </a:solidFill>
                <a:latin typeface="Arial"/>
                <a:cs typeface="Arial"/>
              </a:rPr>
              <a:t>11</a:t>
            </a:r>
            <a:r>
              <a:rPr lang="en-US" dirty="0">
                <a:solidFill>
                  <a:srgbClr val="000000"/>
                </a:solidFill>
                <a:latin typeface="Arial"/>
                <a:cs typeface="Arial"/>
              </a:rPr>
              <a:t>				(v</a:t>
            </a:r>
            <a:r>
              <a:rPr lang="en-US" baseline="-25000" dirty="0">
                <a:solidFill>
                  <a:srgbClr val="000000"/>
                </a:solidFill>
                <a:latin typeface="Arial"/>
                <a:cs typeface="Arial"/>
              </a:rPr>
              <a:t>11</a:t>
            </a:r>
            <a:r>
              <a:rPr lang="en-US" dirty="0">
                <a:solidFill>
                  <a:srgbClr val="000000"/>
                </a:solidFill>
                <a:latin typeface="Arial"/>
                <a:cs typeface="Arial"/>
              </a:rPr>
              <a:t>)(f</a:t>
            </a:r>
            <a:r>
              <a:rPr lang="en-US" baseline="-25000" dirty="0">
                <a:solidFill>
                  <a:srgbClr val="000000"/>
                </a:solidFill>
                <a:latin typeface="Arial"/>
                <a:cs typeface="Arial"/>
              </a:rPr>
              <a:t>11</a:t>
            </a:r>
            <a:r>
              <a:rPr lang="en-US" dirty="0">
                <a:solidFill>
                  <a:srgbClr val="000000"/>
                </a:solidFill>
                <a:latin typeface="Arial"/>
                <a:cs typeface="Arial"/>
              </a:rPr>
              <a:t>)</a:t>
            </a:r>
            <a:r>
              <a:rPr lang="en-US" dirty="0" smtClean="0">
                <a:solidFill>
                  <a:srgbClr val="000000"/>
                </a:solidFill>
                <a:latin typeface="Arial"/>
                <a:cs typeface="Arial"/>
              </a:rPr>
              <a:t>=w</a:t>
            </a:r>
            <a:r>
              <a:rPr lang="en-US" baseline="-25000" dirty="0" smtClean="0">
                <a:solidFill>
                  <a:srgbClr val="000000"/>
                </a:solidFill>
                <a:latin typeface="Arial"/>
                <a:cs typeface="Arial"/>
              </a:rPr>
              <a:t>11</a:t>
            </a:r>
            <a:endParaRPr lang="en-US" baseline="-25000" dirty="0">
              <a:solidFill>
                <a:srgbClr val="000000"/>
              </a:solidFill>
              <a:latin typeface="Arial"/>
              <a:cs typeface="Arial"/>
            </a:endParaRPr>
          </a:p>
          <a:p>
            <a:pPr eaLnBrk="1" hangingPunct="1"/>
            <a:r>
              <a:rPr lang="en-US" dirty="0" err="1">
                <a:solidFill>
                  <a:srgbClr val="000000"/>
                </a:solidFill>
                <a:latin typeface="Arial"/>
                <a:cs typeface="Arial"/>
              </a:rPr>
              <a:t>Aa</a:t>
            </a:r>
            <a:r>
              <a:rPr lang="en-US" dirty="0">
                <a:solidFill>
                  <a:srgbClr val="000000"/>
                </a:solidFill>
                <a:latin typeface="Arial"/>
                <a:cs typeface="Arial"/>
              </a:rPr>
              <a:t>				</a:t>
            </a:r>
            <a:r>
              <a:rPr lang="en-US" dirty="0" smtClean="0">
                <a:solidFill>
                  <a:srgbClr val="000000"/>
                </a:solidFill>
                <a:latin typeface="Arial"/>
                <a:cs typeface="Arial"/>
              </a:rPr>
              <a:t>	v</a:t>
            </a:r>
            <a:r>
              <a:rPr lang="en-US" baseline="-25000" dirty="0" smtClean="0">
                <a:solidFill>
                  <a:srgbClr val="000000"/>
                </a:solidFill>
                <a:latin typeface="Arial"/>
                <a:cs typeface="Arial"/>
              </a:rPr>
              <a:t>12</a:t>
            </a:r>
            <a:r>
              <a:rPr lang="en-US" dirty="0">
                <a:solidFill>
                  <a:srgbClr val="000000"/>
                </a:solidFill>
                <a:latin typeface="Arial"/>
                <a:cs typeface="Arial"/>
              </a:rPr>
              <a:t>			f</a:t>
            </a:r>
            <a:r>
              <a:rPr lang="en-US" baseline="-25000" dirty="0">
                <a:solidFill>
                  <a:srgbClr val="000000"/>
                </a:solidFill>
                <a:latin typeface="Arial"/>
                <a:cs typeface="Arial"/>
              </a:rPr>
              <a:t>12</a:t>
            </a:r>
            <a:r>
              <a:rPr lang="en-US" dirty="0">
                <a:solidFill>
                  <a:srgbClr val="000000"/>
                </a:solidFill>
                <a:latin typeface="Arial"/>
                <a:cs typeface="Arial"/>
              </a:rPr>
              <a:t>				(v</a:t>
            </a:r>
            <a:r>
              <a:rPr lang="en-US" baseline="-25000" dirty="0">
                <a:solidFill>
                  <a:srgbClr val="000000"/>
                </a:solidFill>
                <a:latin typeface="Arial"/>
                <a:cs typeface="Arial"/>
              </a:rPr>
              <a:t>12</a:t>
            </a:r>
            <a:r>
              <a:rPr lang="en-US" dirty="0">
                <a:solidFill>
                  <a:srgbClr val="000000"/>
                </a:solidFill>
                <a:latin typeface="Arial"/>
                <a:cs typeface="Arial"/>
              </a:rPr>
              <a:t>)(f</a:t>
            </a:r>
            <a:r>
              <a:rPr lang="en-US" baseline="-25000" dirty="0">
                <a:solidFill>
                  <a:srgbClr val="000000"/>
                </a:solidFill>
                <a:latin typeface="Arial"/>
                <a:cs typeface="Arial"/>
              </a:rPr>
              <a:t>12</a:t>
            </a:r>
            <a:r>
              <a:rPr lang="en-US" dirty="0">
                <a:solidFill>
                  <a:srgbClr val="000000"/>
                </a:solidFill>
                <a:latin typeface="Arial"/>
                <a:cs typeface="Arial"/>
              </a:rPr>
              <a:t>)</a:t>
            </a:r>
            <a:r>
              <a:rPr lang="en-US" dirty="0" smtClean="0">
                <a:solidFill>
                  <a:srgbClr val="000000"/>
                </a:solidFill>
                <a:latin typeface="Arial"/>
                <a:cs typeface="Arial"/>
              </a:rPr>
              <a:t>=w</a:t>
            </a:r>
            <a:r>
              <a:rPr lang="en-US" baseline="-25000" dirty="0" smtClean="0">
                <a:solidFill>
                  <a:srgbClr val="000000"/>
                </a:solidFill>
                <a:latin typeface="Arial"/>
                <a:cs typeface="Arial"/>
              </a:rPr>
              <a:t>12</a:t>
            </a:r>
            <a:endParaRPr lang="en-US" baseline="-25000" dirty="0">
              <a:solidFill>
                <a:srgbClr val="000000"/>
              </a:solidFill>
              <a:latin typeface="Arial"/>
              <a:cs typeface="Arial"/>
            </a:endParaRPr>
          </a:p>
          <a:p>
            <a:pPr eaLnBrk="1" hangingPunct="1"/>
            <a:r>
              <a:rPr lang="en-US" dirty="0" err="1">
                <a:solidFill>
                  <a:srgbClr val="000000"/>
                </a:solidFill>
                <a:latin typeface="Arial"/>
                <a:cs typeface="Arial"/>
              </a:rPr>
              <a:t>Aa</a:t>
            </a:r>
            <a:r>
              <a:rPr lang="en-US" dirty="0">
                <a:solidFill>
                  <a:srgbClr val="000000"/>
                </a:solidFill>
                <a:latin typeface="Arial"/>
                <a:cs typeface="Arial"/>
              </a:rPr>
              <a:t>				</a:t>
            </a:r>
            <a:r>
              <a:rPr lang="en-US" dirty="0" smtClean="0">
                <a:solidFill>
                  <a:srgbClr val="000000"/>
                </a:solidFill>
                <a:latin typeface="Arial"/>
                <a:cs typeface="Arial"/>
              </a:rPr>
              <a:t>	v</a:t>
            </a:r>
            <a:r>
              <a:rPr lang="en-US" baseline="-25000" dirty="0" smtClean="0">
                <a:solidFill>
                  <a:srgbClr val="000000"/>
                </a:solidFill>
                <a:latin typeface="Arial"/>
                <a:cs typeface="Arial"/>
              </a:rPr>
              <a:t>22</a:t>
            </a:r>
            <a:r>
              <a:rPr lang="en-US" dirty="0">
                <a:solidFill>
                  <a:srgbClr val="000000"/>
                </a:solidFill>
                <a:latin typeface="Arial"/>
                <a:cs typeface="Arial"/>
              </a:rPr>
              <a:t>			f</a:t>
            </a:r>
            <a:r>
              <a:rPr lang="en-US" baseline="-25000" dirty="0">
                <a:solidFill>
                  <a:srgbClr val="000000"/>
                </a:solidFill>
                <a:latin typeface="Arial"/>
                <a:cs typeface="Arial"/>
              </a:rPr>
              <a:t>22</a:t>
            </a:r>
            <a:r>
              <a:rPr lang="en-US" dirty="0">
                <a:solidFill>
                  <a:srgbClr val="000000"/>
                </a:solidFill>
                <a:latin typeface="Arial"/>
                <a:cs typeface="Arial"/>
              </a:rPr>
              <a:t>				(v</a:t>
            </a:r>
            <a:r>
              <a:rPr lang="en-US" baseline="-25000" dirty="0">
                <a:solidFill>
                  <a:srgbClr val="000000"/>
                </a:solidFill>
                <a:latin typeface="Arial"/>
                <a:cs typeface="Arial"/>
              </a:rPr>
              <a:t>22</a:t>
            </a:r>
            <a:r>
              <a:rPr lang="en-US" dirty="0">
                <a:solidFill>
                  <a:srgbClr val="000000"/>
                </a:solidFill>
                <a:latin typeface="Arial"/>
                <a:cs typeface="Arial"/>
              </a:rPr>
              <a:t>)(f</a:t>
            </a:r>
            <a:r>
              <a:rPr lang="en-US" baseline="-25000" dirty="0">
                <a:solidFill>
                  <a:srgbClr val="000000"/>
                </a:solidFill>
                <a:latin typeface="Arial"/>
                <a:cs typeface="Arial"/>
              </a:rPr>
              <a:t>22</a:t>
            </a:r>
            <a:r>
              <a:rPr lang="en-US" dirty="0">
                <a:solidFill>
                  <a:srgbClr val="000000"/>
                </a:solidFill>
                <a:latin typeface="Arial"/>
                <a:cs typeface="Arial"/>
              </a:rPr>
              <a:t>)</a:t>
            </a:r>
            <a:r>
              <a:rPr lang="en-US" dirty="0" smtClean="0">
                <a:solidFill>
                  <a:srgbClr val="000000"/>
                </a:solidFill>
                <a:latin typeface="Arial"/>
                <a:cs typeface="Arial"/>
              </a:rPr>
              <a:t>=w</a:t>
            </a:r>
            <a:r>
              <a:rPr lang="en-US" baseline="-25000" dirty="0" smtClean="0">
                <a:solidFill>
                  <a:srgbClr val="000000"/>
                </a:solidFill>
                <a:latin typeface="Arial"/>
                <a:cs typeface="Arial"/>
              </a:rPr>
              <a:t>22</a:t>
            </a:r>
            <a:endParaRPr lang="en-US" baseline="-25000" dirty="0">
              <a:solidFill>
                <a:srgbClr val="000000"/>
              </a:solidFill>
              <a:latin typeface="Arial"/>
              <a:cs typeface="Arial"/>
            </a:endParaRPr>
          </a:p>
        </p:txBody>
      </p:sp>
    </p:spTree>
    <p:extLst>
      <p:ext uri="{BB962C8B-B14F-4D97-AF65-F5344CB8AC3E}">
        <p14:creationId xmlns:p14="http://schemas.microsoft.com/office/powerpoint/2010/main" val="52663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3"/>
          <p:cNvSpPr txBox="1">
            <a:spLocks noChangeArrowheads="1"/>
          </p:cNvSpPr>
          <p:nvPr/>
        </p:nvSpPr>
        <p:spPr bwMode="auto">
          <a:xfrm>
            <a:off x="2320068" y="173978"/>
            <a:ext cx="478633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u="sng" dirty="0">
                <a:solidFill>
                  <a:srgbClr val="000000"/>
                </a:solidFill>
                <a:latin typeface="Arial"/>
                <a:cs typeface="Arial"/>
              </a:rPr>
              <a:t>DIRECTIONAL SELECTION</a:t>
            </a:r>
          </a:p>
        </p:txBody>
      </p:sp>
      <p:sp>
        <p:nvSpPr>
          <p:cNvPr id="26626" name="TextBox 6"/>
          <p:cNvSpPr txBox="1">
            <a:spLocks noChangeArrowheads="1"/>
          </p:cNvSpPr>
          <p:nvPr/>
        </p:nvSpPr>
        <p:spPr bwMode="auto">
          <a:xfrm>
            <a:off x="381000" y="762000"/>
            <a:ext cx="8534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a:solidFill>
                  <a:srgbClr val="000000"/>
                </a:solidFill>
                <a:latin typeface="Arial"/>
                <a:cs typeface="Arial"/>
              </a:rPr>
              <a:t>Occurs when one allele is always at a selective advantage</a:t>
            </a:r>
          </a:p>
        </p:txBody>
      </p:sp>
      <p:sp>
        <p:nvSpPr>
          <p:cNvPr id="6" name="TextBox 5"/>
          <p:cNvSpPr txBox="1">
            <a:spLocks noChangeArrowheads="1"/>
          </p:cNvSpPr>
          <p:nvPr/>
        </p:nvSpPr>
        <p:spPr bwMode="auto">
          <a:xfrm>
            <a:off x="609600" y="1578622"/>
            <a:ext cx="8534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a:solidFill>
                  <a:srgbClr val="000000"/>
                </a:solidFill>
                <a:latin typeface="Arial"/>
                <a:cs typeface="Arial"/>
              </a:rPr>
              <a:t>Allele under selection may be dominant, recessive, or intermediate</a:t>
            </a:r>
          </a:p>
        </p:txBody>
      </p:sp>
      <p:sp>
        <p:nvSpPr>
          <p:cNvPr id="8" name="TextBox 7"/>
          <p:cNvSpPr txBox="1">
            <a:spLocks noChangeArrowheads="1"/>
          </p:cNvSpPr>
          <p:nvPr/>
        </p:nvSpPr>
        <p:spPr bwMode="auto">
          <a:xfrm>
            <a:off x="1981200" y="2416822"/>
            <a:ext cx="5029200"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solidFill>
                  <a:srgbClr val="000000"/>
                </a:solidFill>
                <a:latin typeface="Arial"/>
                <a:cs typeface="Arial"/>
              </a:rPr>
              <a:t>Dominant		w</a:t>
            </a:r>
            <a:r>
              <a:rPr lang="en-US" baseline="-25000" dirty="0">
                <a:solidFill>
                  <a:srgbClr val="000000"/>
                </a:solidFill>
                <a:latin typeface="Arial"/>
                <a:cs typeface="Arial"/>
              </a:rPr>
              <a:t>11</a:t>
            </a:r>
            <a:r>
              <a:rPr lang="en-US" dirty="0">
                <a:solidFill>
                  <a:srgbClr val="000000"/>
                </a:solidFill>
                <a:latin typeface="Arial"/>
                <a:cs typeface="Arial"/>
              </a:rPr>
              <a:t> = w</a:t>
            </a:r>
            <a:r>
              <a:rPr lang="en-US" baseline="-25000" dirty="0">
                <a:solidFill>
                  <a:srgbClr val="000000"/>
                </a:solidFill>
                <a:latin typeface="Arial"/>
                <a:cs typeface="Arial"/>
              </a:rPr>
              <a:t>12</a:t>
            </a:r>
            <a:r>
              <a:rPr lang="en-US" dirty="0">
                <a:solidFill>
                  <a:srgbClr val="000000"/>
                </a:solidFill>
                <a:latin typeface="Arial"/>
                <a:cs typeface="Arial"/>
              </a:rPr>
              <a:t> &gt; w</a:t>
            </a:r>
            <a:r>
              <a:rPr lang="en-US" baseline="-25000" dirty="0">
                <a:solidFill>
                  <a:srgbClr val="000000"/>
                </a:solidFill>
                <a:latin typeface="Arial"/>
                <a:cs typeface="Arial"/>
              </a:rPr>
              <a:t>22</a:t>
            </a:r>
          </a:p>
          <a:p>
            <a:pPr eaLnBrk="1" hangingPunct="1"/>
            <a:r>
              <a:rPr lang="en-US" dirty="0">
                <a:solidFill>
                  <a:srgbClr val="000000"/>
                </a:solidFill>
                <a:latin typeface="Arial"/>
                <a:cs typeface="Arial"/>
              </a:rPr>
              <a:t>Intermediate	w</a:t>
            </a:r>
            <a:r>
              <a:rPr lang="en-US" baseline="-25000" dirty="0">
                <a:solidFill>
                  <a:srgbClr val="000000"/>
                </a:solidFill>
                <a:latin typeface="Arial"/>
                <a:cs typeface="Arial"/>
              </a:rPr>
              <a:t>11</a:t>
            </a:r>
            <a:r>
              <a:rPr lang="en-US" dirty="0">
                <a:solidFill>
                  <a:srgbClr val="000000"/>
                </a:solidFill>
                <a:latin typeface="Arial"/>
                <a:cs typeface="Arial"/>
              </a:rPr>
              <a:t> &gt; w</a:t>
            </a:r>
            <a:r>
              <a:rPr lang="en-US" baseline="-25000" dirty="0">
                <a:solidFill>
                  <a:srgbClr val="000000"/>
                </a:solidFill>
                <a:latin typeface="Arial"/>
                <a:cs typeface="Arial"/>
              </a:rPr>
              <a:t>12</a:t>
            </a:r>
            <a:r>
              <a:rPr lang="en-US" dirty="0">
                <a:solidFill>
                  <a:srgbClr val="000000"/>
                </a:solidFill>
                <a:latin typeface="Arial"/>
                <a:cs typeface="Arial"/>
              </a:rPr>
              <a:t> &gt; w</a:t>
            </a:r>
            <a:r>
              <a:rPr lang="en-US" baseline="-25000" dirty="0">
                <a:solidFill>
                  <a:srgbClr val="000000"/>
                </a:solidFill>
                <a:latin typeface="Arial"/>
                <a:cs typeface="Arial"/>
              </a:rPr>
              <a:t>22</a:t>
            </a:r>
          </a:p>
          <a:p>
            <a:pPr eaLnBrk="1" hangingPunct="1"/>
            <a:r>
              <a:rPr lang="en-US" dirty="0">
                <a:solidFill>
                  <a:srgbClr val="000000"/>
                </a:solidFill>
                <a:latin typeface="Arial"/>
                <a:cs typeface="Arial"/>
              </a:rPr>
              <a:t>Recessive	</a:t>
            </a:r>
            <a:r>
              <a:rPr lang="en-US" dirty="0" smtClean="0">
                <a:solidFill>
                  <a:srgbClr val="000000"/>
                </a:solidFill>
                <a:latin typeface="Arial"/>
                <a:cs typeface="Arial"/>
              </a:rPr>
              <a:t>w</a:t>
            </a:r>
            <a:r>
              <a:rPr lang="en-US" baseline="-25000" dirty="0" smtClean="0">
                <a:solidFill>
                  <a:srgbClr val="000000"/>
                </a:solidFill>
                <a:latin typeface="Arial"/>
                <a:cs typeface="Arial"/>
              </a:rPr>
              <a:t>11</a:t>
            </a:r>
            <a:r>
              <a:rPr lang="en-US" dirty="0" smtClean="0">
                <a:solidFill>
                  <a:srgbClr val="000000"/>
                </a:solidFill>
                <a:latin typeface="Arial"/>
                <a:cs typeface="Arial"/>
              </a:rPr>
              <a:t> </a:t>
            </a:r>
            <a:r>
              <a:rPr lang="en-US" dirty="0">
                <a:solidFill>
                  <a:srgbClr val="000000"/>
                </a:solidFill>
                <a:latin typeface="Arial"/>
                <a:cs typeface="Arial"/>
              </a:rPr>
              <a:t>&gt; w</a:t>
            </a:r>
            <a:r>
              <a:rPr lang="en-US" baseline="-25000" dirty="0">
                <a:solidFill>
                  <a:srgbClr val="000000"/>
                </a:solidFill>
                <a:latin typeface="Arial"/>
                <a:cs typeface="Arial"/>
              </a:rPr>
              <a:t>12</a:t>
            </a:r>
            <a:r>
              <a:rPr lang="en-US" dirty="0">
                <a:solidFill>
                  <a:srgbClr val="000000"/>
                </a:solidFill>
                <a:latin typeface="Arial"/>
                <a:cs typeface="Arial"/>
              </a:rPr>
              <a:t> = w</a:t>
            </a:r>
            <a:r>
              <a:rPr lang="en-US" baseline="-25000" dirty="0">
                <a:solidFill>
                  <a:srgbClr val="000000"/>
                </a:solidFill>
                <a:latin typeface="Arial"/>
                <a:cs typeface="Arial"/>
              </a:rPr>
              <a:t>22</a:t>
            </a:r>
          </a:p>
        </p:txBody>
      </p:sp>
      <p:sp>
        <p:nvSpPr>
          <p:cNvPr id="28678" name="TextBox 8"/>
          <p:cNvSpPr txBox="1">
            <a:spLocks noChangeArrowheads="1"/>
          </p:cNvSpPr>
          <p:nvPr/>
        </p:nvSpPr>
        <p:spPr bwMode="auto">
          <a:xfrm>
            <a:off x="381000" y="3803730"/>
            <a:ext cx="8534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a:solidFill>
                  <a:srgbClr val="000000"/>
                </a:solidFill>
                <a:latin typeface="Arial"/>
                <a:cs typeface="Arial"/>
              </a:rPr>
              <a:t>Advantageous allele will increase in frequency and will ultimately be fixed under all three modes of natural selection</a:t>
            </a:r>
          </a:p>
        </p:txBody>
      </p:sp>
      <p:sp>
        <p:nvSpPr>
          <p:cNvPr id="28679" name="TextBox 10"/>
          <p:cNvSpPr txBox="1">
            <a:spLocks noChangeArrowheads="1"/>
          </p:cNvSpPr>
          <p:nvPr/>
        </p:nvSpPr>
        <p:spPr bwMode="auto">
          <a:xfrm>
            <a:off x="381000" y="4753602"/>
            <a:ext cx="8534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a:solidFill>
                  <a:srgbClr val="000000"/>
                </a:solidFill>
                <a:latin typeface="Arial"/>
                <a:cs typeface="Arial"/>
              </a:rPr>
              <a:t>However, rate of change in allele </a:t>
            </a:r>
            <a:r>
              <a:rPr lang="en-US" dirty="0" err="1">
                <a:solidFill>
                  <a:srgbClr val="000000"/>
                </a:solidFill>
                <a:latin typeface="Arial"/>
                <a:cs typeface="Arial"/>
              </a:rPr>
              <a:t>freq</a:t>
            </a:r>
            <a:r>
              <a:rPr lang="en-US" dirty="0">
                <a:solidFill>
                  <a:srgbClr val="000000"/>
                </a:solidFill>
                <a:latin typeface="Arial"/>
                <a:cs typeface="Arial"/>
              </a:rPr>
              <a:t> depends on mode of dominance relationships</a:t>
            </a:r>
          </a:p>
        </p:txBody>
      </p:sp>
    </p:spTree>
    <p:extLst>
      <p:ext uri="{BB962C8B-B14F-4D97-AF65-F5344CB8AC3E}">
        <p14:creationId xmlns:p14="http://schemas.microsoft.com/office/powerpoint/2010/main" val="3328500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8678" grpId="0"/>
      <p:bldP spid="286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3"/>
          <p:cNvSpPr txBox="1">
            <a:spLocks noChangeArrowheads="1"/>
          </p:cNvSpPr>
          <p:nvPr/>
        </p:nvSpPr>
        <p:spPr bwMode="auto">
          <a:xfrm>
            <a:off x="1841666" y="165279"/>
            <a:ext cx="55044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u="sng" dirty="0" smtClean="0">
                <a:solidFill>
                  <a:srgbClr val="000000"/>
                </a:solidFill>
                <a:latin typeface="Arial"/>
                <a:cs typeface="Arial"/>
              </a:rPr>
              <a:t>HETEROZYGOUS ADVANTAGE</a:t>
            </a:r>
            <a:endParaRPr lang="en-US" sz="2800" b="1" u="sng" dirty="0">
              <a:solidFill>
                <a:srgbClr val="000000"/>
              </a:solidFill>
              <a:latin typeface="Arial"/>
              <a:cs typeface="Arial"/>
            </a:endParaRPr>
          </a:p>
        </p:txBody>
      </p:sp>
      <p:sp>
        <p:nvSpPr>
          <p:cNvPr id="26626" name="TextBox 6"/>
          <p:cNvSpPr txBox="1">
            <a:spLocks noChangeArrowheads="1"/>
          </p:cNvSpPr>
          <p:nvPr/>
        </p:nvSpPr>
        <p:spPr bwMode="auto">
          <a:xfrm>
            <a:off x="381000" y="762000"/>
            <a:ext cx="8534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a:solidFill>
                  <a:srgbClr val="000000"/>
                </a:solidFill>
                <a:latin typeface="Arial"/>
                <a:cs typeface="Arial"/>
              </a:rPr>
              <a:t>Occurs when </a:t>
            </a:r>
            <a:r>
              <a:rPr lang="en-US" dirty="0" smtClean="0">
                <a:solidFill>
                  <a:srgbClr val="000000"/>
                </a:solidFill>
                <a:latin typeface="Arial"/>
                <a:cs typeface="Arial"/>
              </a:rPr>
              <a:t>heterozygote has the greatest fitness: </a:t>
            </a:r>
          </a:p>
          <a:p>
            <a:pPr eaLnBrk="1" hangingPunct="1"/>
            <a:r>
              <a:rPr lang="en-US" dirty="0">
                <a:solidFill>
                  <a:srgbClr val="000000"/>
                </a:solidFill>
                <a:latin typeface="Arial"/>
                <a:cs typeface="Arial"/>
              </a:rPr>
              <a:t> </a:t>
            </a:r>
            <a:r>
              <a:rPr lang="en-US" dirty="0" smtClean="0">
                <a:solidFill>
                  <a:srgbClr val="000000"/>
                </a:solidFill>
                <a:latin typeface="Arial"/>
                <a:cs typeface="Arial"/>
              </a:rPr>
              <a:t>  w</a:t>
            </a:r>
            <a:r>
              <a:rPr lang="en-US" baseline="-25000" dirty="0" smtClean="0">
                <a:solidFill>
                  <a:srgbClr val="000000"/>
                </a:solidFill>
                <a:latin typeface="Arial"/>
                <a:cs typeface="Arial"/>
              </a:rPr>
              <a:t>11</a:t>
            </a:r>
            <a:r>
              <a:rPr lang="en-US" dirty="0" smtClean="0">
                <a:solidFill>
                  <a:srgbClr val="000000"/>
                </a:solidFill>
                <a:latin typeface="Arial"/>
                <a:cs typeface="Arial"/>
              </a:rPr>
              <a:t> &lt; </a:t>
            </a:r>
            <a:r>
              <a:rPr lang="en-US" dirty="0">
                <a:solidFill>
                  <a:srgbClr val="000000"/>
                </a:solidFill>
                <a:latin typeface="Arial"/>
                <a:cs typeface="Arial"/>
              </a:rPr>
              <a:t>w</a:t>
            </a:r>
            <a:r>
              <a:rPr lang="en-US" baseline="-25000" dirty="0">
                <a:solidFill>
                  <a:srgbClr val="000000"/>
                </a:solidFill>
                <a:latin typeface="Arial"/>
                <a:cs typeface="Arial"/>
              </a:rPr>
              <a:t>12</a:t>
            </a:r>
            <a:r>
              <a:rPr lang="en-US" dirty="0">
                <a:solidFill>
                  <a:srgbClr val="000000"/>
                </a:solidFill>
                <a:latin typeface="Arial"/>
                <a:cs typeface="Arial"/>
              </a:rPr>
              <a:t> &gt; w</a:t>
            </a:r>
            <a:r>
              <a:rPr lang="en-US" baseline="-25000" dirty="0">
                <a:solidFill>
                  <a:srgbClr val="000000"/>
                </a:solidFill>
                <a:latin typeface="Arial"/>
                <a:cs typeface="Arial"/>
              </a:rPr>
              <a:t>22</a:t>
            </a:r>
            <a:r>
              <a:rPr lang="en-US" dirty="0" smtClean="0">
                <a:solidFill>
                  <a:srgbClr val="000000"/>
                </a:solidFill>
                <a:latin typeface="Arial"/>
                <a:cs typeface="Arial"/>
              </a:rPr>
              <a:t> </a:t>
            </a:r>
            <a:endParaRPr lang="en-US" dirty="0">
              <a:solidFill>
                <a:srgbClr val="000000"/>
              </a:solidFill>
              <a:latin typeface="Arial"/>
              <a:cs typeface="Arial"/>
            </a:endParaRPr>
          </a:p>
        </p:txBody>
      </p:sp>
      <p:sp>
        <p:nvSpPr>
          <p:cNvPr id="28678" name="TextBox 8"/>
          <p:cNvSpPr txBox="1">
            <a:spLocks noChangeArrowheads="1"/>
          </p:cNvSpPr>
          <p:nvPr/>
        </p:nvSpPr>
        <p:spPr bwMode="auto">
          <a:xfrm>
            <a:off x="381000" y="1846476"/>
            <a:ext cx="8534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Char char="Ø"/>
            </a:pPr>
            <a:r>
              <a:rPr lang="en-US" dirty="0" smtClean="0">
                <a:solidFill>
                  <a:srgbClr val="000000"/>
                </a:solidFill>
                <a:latin typeface="Arial"/>
                <a:cs typeface="Arial"/>
              </a:rPr>
              <a:t>Will maintain both alleles in the population</a:t>
            </a:r>
            <a:endParaRPr lang="en-US" dirty="0">
              <a:solidFill>
                <a:srgbClr val="000000"/>
              </a:solidFill>
              <a:latin typeface="Arial"/>
              <a:cs typeface="Arial"/>
            </a:endParaRPr>
          </a:p>
        </p:txBody>
      </p:sp>
    </p:spTree>
    <p:extLst>
      <p:ext uri="{BB962C8B-B14F-4D97-AF65-F5344CB8AC3E}">
        <p14:creationId xmlns:p14="http://schemas.microsoft.com/office/powerpoint/2010/main" val="1605626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9773" y="150019"/>
            <a:ext cx="6878806" cy="523220"/>
          </a:xfrm>
          <a:prstGeom prst="rect">
            <a:avLst/>
          </a:prstGeom>
          <a:noFill/>
        </p:spPr>
        <p:txBody>
          <a:bodyPr wrap="none" rtlCol="0">
            <a:spAutoFit/>
          </a:bodyPr>
          <a:lstStyle/>
          <a:p>
            <a:r>
              <a:rPr lang="en-US" sz="2800" b="1" u="sng" dirty="0" smtClean="0">
                <a:latin typeface="Arial"/>
                <a:cs typeface="Arial"/>
              </a:rPr>
              <a:t>CAUSES OF EVOLUTION: GENE FLOW</a:t>
            </a:r>
            <a:endParaRPr lang="en-US" sz="2800" b="1" u="sng" dirty="0">
              <a:latin typeface="Arial"/>
              <a:cs typeface="Arial"/>
            </a:endParaRPr>
          </a:p>
        </p:txBody>
      </p:sp>
      <p:sp>
        <p:nvSpPr>
          <p:cNvPr id="11" name="TextBox 10"/>
          <p:cNvSpPr txBox="1"/>
          <p:nvPr/>
        </p:nvSpPr>
        <p:spPr>
          <a:xfrm>
            <a:off x="1087846" y="783247"/>
            <a:ext cx="730072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equilibrium </a:t>
            </a:r>
            <a:r>
              <a:rPr lang="en-US" sz="2800" b="1" u="sng" dirty="0" smtClean="0">
                <a:solidFill>
                  <a:srgbClr val="008000"/>
                </a:solidFill>
                <a:latin typeface="Arial"/>
                <a:cs typeface="Arial"/>
              </a:rPr>
              <a:t>assumptions</a:t>
            </a:r>
            <a:endParaRPr lang="en-US" sz="2800" b="1" u="sng" dirty="0">
              <a:solidFill>
                <a:srgbClr val="008000"/>
              </a:solidFill>
              <a:latin typeface="Arial"/>
              <a:cs typeface="Arial"/>
            </a:endParaRPr>
          </a:p>
        </p:txBody>
      </p:sp>
      <p:sp>
        <p:nvSpPr>
          <p:cNvPr id="6" name="TextBox 5"/>
          <p:cNvSpPr txBox="1"/>
          <p:nvPr/>
        </p:nvSpPr>
        <p:spPr>
          <a:xfrm>
            <a:off x="393158" y="1307747"/>
            <a:ext cx="433965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Random mating</a:t>
            </a:r>
          </a:p>
          <a:p>
            <a:pPr marL="514350" indent="-514350">
              <a:buFontTx/>
              <a:buAutoNum type="arabicPeriod"/>
            </a:pPr>
            <a:r>
              <a:rPr lang="en-US" sz="2800" b="1" dirty="0">
                <a:latin typeface="Arial"/>
                <a:cs typeface="Arial"/>
              </a:rPr>
              <a:t>Large population size</a:t>
            </a:r>
          </a:p>
          <a:p>
            <a:pPr marL="514350" indent="-514350">
              <a:buAutoNum type="arabicPeriod"/>
            </a:pPr>
            <a:r>
              <a:rPr lang="en-US" sz="2800" b="1" dirty="0">
                <a:latin typeface="Arial"/>
                <a:cs typeface="Arial"/>
              </a:rPr>
              <a:t>No natural selection</a:t>
            </a:r>
          </a:p>
          <a:p>
            <a:pPr marL="514350" indent="-514350">
              <a:buAutoNum type="arabicPeriod"/>
            </a:pPr>
            <a:r>
              <a:rPr lang="en-US" sz="2800" b="1" dirty="0">
                <a:latin typeface="Arial"/>
                <a:cs typeface="Arial"/>
              </a:rPr>
              <a:t>No gene flow</a:t>
            </a:r>
          </a:p>
          <a:p>
            <a:pPr marL="514350" indent="-514350">
              <a:buAutoNum type="arabicPeriod"/>
            </a:pPr>
            <a:r>
              <a:rPr lang="en-US" sz="2800" b="1" dirty="0" smtClean="0">
                <a:latin typeface="Arial"/>
                <a:cs typeface="Arial"/>
              </a:rPr>
              <a:t>No mutation</a:t>
            </a:r>
          </a:p>
        </p:txBody>
      </p:sp>
      <p:sp>
        <p:nvSpPr>
          <p:cNvPr id="9" name="Oval 8"/>
          <p:cNvSpPr/>
          <p:nvPr/>
        </p:nvSpPr>
        <p:spPr>
          <a:xfrm>
            <a:off x="735185" y="1146544"/>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0" name="Straight Connector 9"/>
          <p:cNvCxnSpPr/>
          <p:nvPr/>
        </p:nvCxnSpPr>
        <p:spPr>
          <a:xfrm>
            <a:off x="1264077" y="1228887"/>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003" y="3756657"/>
            <a:ext cx="87999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What happens when violate assumption of no gene flow?</a:t>
            </a:r>
          </a:p>
        </p:txBody>
      </p:sp>
      <p:sp>
        <p:nvSpPr>
          <p:cNvPr id="13" name="TextBox 12"/>
          <p:cNvSpPr txBox="1"/>
          <p:nvPr/>
        </p:nvSpPr>
        <p:spPr>
          <a:xfrm>
            <a:off x="161002" y="4637411"/>
            <a:ext cx="8893841" cy="2246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charset="0"/>
              <a:buChar char="Ø"/>
            </a:pPr>
            <a:r>
              <a:rPr lang="en-US" sz="2800" b="1" dirty="0">
                <a:solidFill>
                  <a:srgbClr val="008000"/>
                </a:solidFill>
                <a:latin typeface="Arial"/>
                <a:cs typeface="Arial"/>
              </a:rPr>
              <a:t>Gene flow: </a:t>
            </a:r>
            <a:r>
              <a:rPr lang="en-US" sz="2800" b="1" dirty="0">
                <a:latin typeface="Arial"/>
                <a:cs typeface="Arial"/>
              </a:rPr>
              <a:t>movement of alleles from one population to another via dispersal (also called “migration” in pop. genetics)</a:t>
            </a:r>
          </a:p>
          <a:p>
            <a:pPr marL="457200" indent="-457200">
              <a:buFont typeface="Wingdings" charset="0"/>
              <a:buChar char="Ø"/>
            </a:pPr>
            <a:r>
              <a:rPr lang="en-US" sz="2800" b="1" dirty="0" smtClean="0">
                <a:latin typeface="Arial"/>
                <a:cs typeface="Arial"/>
              </a:rPr>
              <a:t>Gene flow reduces differences among populations and increases GV within pops.</a:t>
            </a:r>
            <a:endParaRPr lang="en-US" sz="2800" b="1" dirty="0">
              <a:latin typeface="Arial"/>
              <a:cs typeface="Arial"/>
            </a:endParaRPr>
          </a:p>
        </p:txBody>
      </p:sp>
      <p:sp>
        <p:nvSpPr>
          <p:cNvPr id="14" name="Oval 13"/>
          <p:cNvSpPr/>
          <p:nvPr/>
        </p:nvSpPr>
        <p:spPr>
          <a:xfrm>
            <a:off x="1023005" y="207486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5" name="Straight Connector 14"/>
          <p:cNvCxnSpPr/>
          <p:nvPr/>
        </p:nvCxnSpPr>
        <p:spPr>
          <a:xfrm>
            <a:off x="1500412" y="217391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670908" y="245522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7" name="Straight Connector 16"/>
          <p:cNvCxnSpPr/>
          <p:nvPr/>
        </p:nvCxnSpPr>
        <p:spPr>
          <a:xfrm>
            <a:off x="1148315" y="255427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162173" y="170346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9" name="Straight Connector 18"/>
          <p:cNvCxnSpPr/>
          <p:nvPr/>
        </p:nvCxnSpPr>
        <p:spPr>
          <a:xfrm>
            <a:off x="1639580" y="1791469"/>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82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mage result for joe felsens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383" y="1733107"/>
            <a:ext cx="3083440" cy="3353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02400" y="1733107"/>
            <a:ext cx="4246177" cy="34778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i="1" dirty="0" smtClean="0"/>
              <a:t>“We </a:t>
            </a:r>
            <a:r>
              <a:rPr lang="en-US" sz="2000" b="1" i="1" dirty="0"/>
              <a:t>have the same situation in population genomics. People have vast amounts of data and do completely half-ass things with it because they don’t know any better. And, I wish there was some way of persuading people that we need to train students in the development and properties of the methods.  And that means population genetics</a:t>
            </a:r>
            <a:r>
              <a:rPr lang="en-US" sz="2000" b="1" i="1" dirty="0" smtClean="0"/>
              <a:t>.” </a:t>
            </a:r>
          </a:p>
          <a:p>
            <a:r>
              <a:rPr lang="mr-IN" sz="2000" b="1" dirty="0" smtClean="0"/>
              <a:t>–</a:t>
            </a:r>
            <a:r>
              <a:rPr lang="en-US" sz="2000" b="1" dirty="0" smtClean="0"/>
              <a:t> Joe </a:t>
            </a:r>
            <a:r>
              <a:rPr lang="en-US" sz="2000" b="1" dirty="0" err="1" smtClean="0"/>
              <a:t>Felsenstein</a:t>
            </a:r>
            <a:endParaRPr lang="en-US" sz="2000" b="1" dirty="0">
              <a:latin typeface="Arial"/>
              <a:cs typeface="Arial"/>
            </a:endParaRPr>
          </a:p>
        </p:txBody>
      </p:sp>
    </p:spTree>
    <p:extLst>
      <p:ext uri="{BB962C8B-B14F-4D97-AF65-F5344CB8AC3E}">
        <p14:creationId xmlns:p14="http://schemas.microsoft.com/office/powerpoint/2010/main" val="1760184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2300375" y="150019"/>
            <a:ext cx="4825961" cy="523220"/>
          </a:xfrm>
          <a:prstGeom prst="rect">
            <a:avLst/>
          </a:prstGeom>
          <a:noFill/>
        </p:spPr>
        <p:txBody>
          <a:bodyPr wrap="none" rtlCol="0">
            <a:spAutoFit/>
          </a:bodyPr>
          <a:lstStyle/>
          <a:p>
            <a:r>
              <a:rPr lang="en-US" sz="2800" b="1" u="sng" dirty="0" smtClean="0">
                <a:latin typeface="Arial"/>
                <a:cs typeface="Arial"/>
              </a:rPr>
              <a:t>POPULATION STRUCTURE</a:t>
            </a:r>
            <a:endParaRPr lang="en-US" sz="2800" b="1" u="sng" dirty="0">
              <a:latin typeface="Arial"/>
              <a:cs typeface="Arial"/>
            </a:endParaRPr>
          </a:p>
        </p:txBody>
      </p:sp>
      <p:sp>
        <p:nvSpPr>
          <p:cNvPr id="36" name="TextBox 35"/>
          <p:cNvSpPr txBox="1"/>
          <p:nvPr/>
        </p:nvSpPr>
        <p:spPr>
          <a:xfrm>
            <a:off x="361062" y="673239"/>
            <a:ext cx="847632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Genetic variation within and among populations</a:t>
            </a:r>
          </a:p>
          <a:p>
            <a:r>
              <a:rPr lang="en-US" sz="2800" b="1" dirty="0" smtClean="0">
                <a:latin typeface="Arial"/>
                <a:cs typeface="Arial"/>
              </a:rPr>
              <a:t>&gt; Fst a measure of genetic differentiation</a:t>
            </a:r>
          </a:p>
        </p:txBody>
      </p:sp>
      <p:grpSp>
        <p:nvGrpSpPr>
          <p:cNvPr id="3" name="Group 2"/>
          <p:cNvGrpSpPr/>
          <p:nvPr/>
        </p:nvGrpSpPr>
        <p:grpSpPr>
          <a:xfrm>
            <a:off x="491894" y="1924825"/>
            <a:ext cx="3370052" cy="1662024"/>
            <a:chOff x="491894" y="1924825"/>
            <a:chExt cx="3370052" cy="1662024"/>
          </a:xfrm>
        </p:grpSpPr>
        <p:sp>
          <p:nvSpPr>
            <p:cNvPr id="5" name="Oval 4"/>
            <p:cNvSpPr/>
            <p:nvPr/>
          </p:nvSpPr>
          <p:spPr>
            <a:xfrm>
              <a:off x="2392580" y="2514298"/>
              <a:ext cx="1469366" cy="1072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657124" y="2709829"/>
              <a:ext cx="428798"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sp>
          <p:nvSpPr>
            <p:cNvPr id="21" name="TextBox 20"/>
            <p:cNvSpPr txBox="1"/>
            <p:nvPr/>
          </p:nvSpPr>
          <p:spPr>
            <a:xfrm>
              <a:off x="3223592" y="2689701"/>
              <a:ext cx="428322" cy="369332"/>
            </a:xfrm>
            <a:prstGeom prst="rect">
              <a:avLst/>
            </a:prstGeom>
            <a:noFill/>
          </p:spPr>
          <p:txBody>
            <a:bodyPr wrap="square" rtlCol="0">
              <a:spAutoFit/>
            </a:bodyPr>
            <a:lstStyle/>
            <a:p>
              <a:r>
                <a:rPr lang="en-US" dirty="0" err="1" smtClean="0">
                  <a:solidFill>
                    <a:schemeClr val="bg1"/>
                  </a:solidFill>
                </a:rPr>
                <a:t>Aa</a:t>
              </a:r>
              <a:endParaRPr lang="en-US" dirty="0">
                <a:solidFill>
                  <a:schemeClr val="bg1"/>
                </a:solidFill>
              </a:endParaRPr>
            </a:p>
          </p:txBody>
        </p:sp>
        <p:sp>
          <p:nvSpPr>
            <p:cNvPr id="22" name="TextBox 21"/>
            <p:cNvSpPr txBox="1"/>
            <p:nvPr/>
          </p:nvSpPr>
          <p:spPr>
            <a:xfrm>
              <a:off x="2662376" y="3084113"/>
              <a:ext cx="428798" cy="369332"/>
            </a:xfrm>
            <a:prstGeom prst="rect">
              <a:avLst/>
            </a:prstGeom>
            <a:noFill/>
          </p:spPr>
          <p:txBody>
            <a:bodyPr wrap="none" rtlCol="0">
              <a:spAutoFit/>
            </a:bodyPr>
            <a:lstStyle/>
            <a:p>
              <a:r>
                <a:rPr lang="en-US" dirty="0" err="1">
                  <a:solidFill>
                    <a:schemeClr val="bg1"/>
                  </a:solidFill>
                </a:rPr>
                <a:t>A</a:t>
              </a:r>
              <a:r>
                <a:rPr lang="en-US" dirty="0" err="1" smtClean="0">
                  <a:solidFill>
                    <a:schemeClr val="bg1"/>
                  </a:solidFill>
                </a:rPr>
                <a:t>a</a:t>
              </a:r>
              <a:endParaRPr lang="en-US" dirty="0">
                <a:solidFill>
                  <a:schemeClr val="bg1"/>
                </a:solidFill>
              </a:endParaRPr>
            </a:p>
          </p:txBody>
        </p:sp>
        <p:grpSp>
          <p:nvGrpSpPr>
            <p:cNvPr id="2" name="Group 1"/>
            <p:cNvGrpSpPr/>
            <p:nvPr/>
          </p:nvGrpSpPr>
          <p:grpSpPr>
            <a:xfrm>
              <a:off x="491894" y="1924825"/>
              <a:ext cx="1501338" cy="1072551"/>
              <a:chOff x="491894" y="1924825"/>
              <a:chExt cx="1501338" cy="1072551"/>
            </a:xfrm>
          </p:grpSpPr>
          <p:sp>
            <p:nvSpPr>
              <p:cNvPr id="6" name="Oval 5"/>
              <p:cNvSpPr/>
              <p:nvPr/>
            </p:nvSpPr>
            <p:spPr>
              <a:xfrm>
                <a:off x="491894" y="1924825"/>
                <a:ext cx="1469366" cy="1072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54203" y="2166364"/>
                <a:ext cx="428798" cy="369332"/>
              </a:xfrm>
              <a:prstGeom prst="rect">
                <a:avLst/>
              </a:prstGeom>
              <a:noFill/>
            </p:spPr>
            <p:txBody>
              <a:bodyPr wrap="none" rtlCol="0">
                <a:spAutoFit/>
              </a:bodyPr>
              <a:lstStyle/>
              <a:p>
                <a:r>
                  <a:rPr lang="en-US" dirty="0" err="1">
                    <a:solidFill>
                      <a:schemeClr val="bg1"/>
                    </a:solidFill>
                  </a:rPr>
                  <a:t>A</a:t>
                </a:r>
                <a:r>
                  <a:rPr lang="en-US" dirty="0" err="1" smtClean="0">
                    <a:solidFill>
                      <a:schemeClr val="bg1"/>
                    </a:solidFill>
                  </a:rPr>
                  <a:t>a</a:t>
                </a:r>
                <a:endParaRPr lang="en-US" dirty="0">
                  <a:solidFill>
                    <a:schemeClr val="bg1"/>
                  </a:solidFill>
                </a:endParaRPr>
              </a:p>
            </p:txBody>
          </p:sp>
          <p:sp>
            <p:nvSpPr>
              <p:cNvPr id="24" name="TextBox 23"/>
              <p:cNvSpPr txBox="1"/>
              <p:nvPr/>
            </p:nvSpPr>
            <p:spPr>
              <a:xfrm>
                <a:off x="1541441" y="2318764"/>
                <a:ext cx="451791" cy="369332"/>
              </a:xfrm>
              <a:prstGeom prst="rect">
                <a:avLst/>
              </a:prstGeom>
              <a:noFill/>
            </p:spPr>
            <p:txBody>
              <a:bodyPr wrap="none" rtlCol="0">
                <a:spAutoFit/>
              </a:bodyPr>
              <a:lstStyle/>
              <a:p>
                <a:r>
                  <a:rPr lang="en-US" dirty="0" smtClean="0">
                    <a:solidFill>
                      <a:schemeClr val="bg1"/>
                    </a:solidFill>
                  </a:rPr>
                  <a:t>AA</a:t>
                </a:r>
                <a:endParaRPr lang="en-US" dirty="0">
                  <a:solidFill>
                    <a:schemeClr val="bg1"/>
                  </a:solidFill>
                </a:endParaRPr>
              </a:p>
            </p:txBody>
          </p:sp>
          <p:sp>
            <p:nvSpPr>
              <p:cNvPr id="25" name="TextBox 24"/>
              <p:cNvSpPr txBox="1"/>
              <p:nvPr/>
            </p:nvSpPr>
            <p:spPr>
              <a:xfrm>
                <a:off x="1124498" y="2557428"/>
                <a:ext cx="405880"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sp>
            <p:nvSpPr>
              <p:cNvPr id="26" name="TextBox 25"/>
              <p:cNvSpPr txBox="1"/>
              <p:nvPr/>
            </p:nvSpPr>
            <p:spPr>
              <a:xfrm>
                <a:off x="1228015" y="2022591"/>
                <a:ext cx="428322"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grpSp>
        <p:cxnSp>
          <p:nvCxnSpPr>
            <p:cNvPr id="30" name="Straight Arrow Connector 29"/>
            <p:cNvCxnSpPr/>
            <p:nvPr/>
          </p:nvCxnSpPr>
          <p:spPr>
            <a:xfrm>
              <a:off x="2050400" y="2586184"/>
              <a:ext cx="362309" cy="1725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a:off x="1946883" y="2793218"/>
              <a:ext cx="319181" cy="1293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65505" y="3059033"/>
              <a:ext cx="428798"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grpSp>
      <p:grpSp>
        <p:nvGrpSpPr>
          <p:cNvPr id="4" name="Group 3"/>
          <p:cNvGrpSpPr/>
          <p:nvPr/>
        </p:nvGrpSpPr>
        <p:grpSpPr>
          <a:xfrm>
            <a:off x="5062988" y="4608606"/>
            <a:ext cx="3370052" cy="1662024"/>
            <a:chOff x="5062988" y="4608606"/>
            <a:chExt cx="3370052" cy="1662024"/>
          </a:xfrm>
        </p:grpSpPr>
        <p:sp>
          <p:nvSpPr>
            <p:cNvPr id="37" name="Oval 36"/>
            <p:cNvSpPr/>
            <p:nvPr/>
          </p:nvSpPr>
          <p:spPr>
            <a:xfrm>
              <a:off x="6963674" y="5198079"/>
              <a:ext cx="1469366" cy="1072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62988" y="4608606"/>
              <a:ext cx="1469366" cy="1072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228218" y="5393610"/>
              <a:ext cx="451791" cy="369332"/>
            </a:xfrm>
            <a:prstGeom prst="rect">
              <a:avLst/>
            </a:prstGeom>
            <a:noFill/>
          </p:spPr>
          <p:txBody>
            <a:bodyPr wrap="none" rtlCol="0">
              <a:spAutoFit/>
            </a:bodyPr>
            <a:lstStyle/>
            <a:p>
              <a:r>
                <a:rPr lang="en-US" dirty="0" smtClean="0">
                  <a:solidFill>
                    <a:schemeClr val="bg1"/>
                  </a:solidFill>
                </a:rPr>
                <a:t>AA</a:t>
              </a:r>
              <a:endParaRPr lang="en-US" dirty="0">
                <a:solidFill>
                  <a:schemeClr val="bg1"/>
                </a:solidFill>
              </a:endParaRPr>
            </a:p>
          </p:txBody>
        </p:sp>
        <p:sp>
          <p:nvSpPr>
            <p:cNvPr id="41" name="TextBox 40"/>
            <p:cNvSpPr txBox="1"/>
            <p:nvPr/>
          </p:nvSpPr>
          <p:spPr>
            <a:xfrm>
              <a:off x="7794685" y="5373482"/>
              <a:ext cx="529507" cy="369332"/>
            </a:xfrm>
            <a:prstGeom prst="rect">
              <a:avLst/>
            </a:prstGeom>
            <a:noFill/>
          </p:spPr>
          <p:txBody>
            <a:bodyPr wrap="square" rtlCol="0">
              <a:spAutoFit/>
            </a:bodyPr>
            <a:lstStyle/>
            <a:p>
              <a:r>
                <a:rPr lang="en-US" dirty="0" smtClean="0">
                  <a:solidFill>
                    <a:schemeClr val="bg1"/>
                  </a:solidFill>
                </a:rPr>
                <a:t>AA</a:t>
              </a:r>
              <a:endParaRPr lang="en-US" dirty="0">
                <a:solidFill>
                  <a:schemeClr val="bg1"/>
                </a:solidFill>
              </a:endParaRPr>
            </a:p>
          </p:txBody>
        </p:sp>
        <p:sp>
          <p:nvSpPr>
            <p:cNvPr id="43" name="TextBox 42"/>
            <p:cNvSpPr txBox="1"/>
            <p:nvPr/>
          </p:nvSpPr>
          <p:spPr>
            <a:xfrm>
              <a:off x="7481259" y="5681158"/>
              <a:ext cx="451791" cy="369332"/>
            </a:xfrm>
            <a:prstGeom prst="rect">
              <a:avLst/>
            </a:prstGeom>
            <a:noFill/>
          </p:spPr>
          <p:txBody>
            <a:bodyPr wrap="none" rtlCol="0">
              <a:spAutoFit/>
            </a:bodyPr>
            <a:lstStyle/>
            <a:p>
              <a:r>
                <a:rPr lang="en-US" dirty="0" smtClean="0">
                  <a:solidFill>
                    <a:schemeClr val="bg1"/>
                  </a:solidFill>
                </a:rPr>
                <a:t>AA</a:t>
              </a:r>
              <a:endParaRPr lang="en-US" dirty="0">
                <a:solidFill>
                  <a:schemeClr val="bg1"/>
                </a:solidFill>
              </a:endParaRPr>
            </a:p>
          </p:txBody>
        </p:sp>
        <p:sp>
          <p:nvSpPr>
            <p:cNvPr id="44" name="TextBox 43"/>
            <p:cNvSpPr txBox="1"/>
            <p:nvPr/>
          </p:nvSpPr>
          <p:spPr>
            <a:xfrm>
              <a:off x="5393229" y="4863086"/>
              <a:ext cx="405880"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sp>
          <p:nvSpPr>
            <p:cNvPr id="45" name="TextBox 44"/>
            <p:cNvSpPr txBox="1"/>
            <p:nvPr/>
          </p:nvSpPr>
          <p:spPr>
            <a:xfrm>
              <a:off x="6112535" y="5002545"/>
              <a:ext cx="405880"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sp>
          <p:nvSpPr>
            <p:cNvPr id="46" name="TextBox 45"/>
            <p:cNvSpPr txBox="1"/>
            <p:nvPr/>
          </p:nvSpPr>
          <p:spPr>
            <a:xfrm>
              <a:off x="5695592" y="5241209"/>
              <a:ext cx="405880" cy="369332"/>
            </a:xfrm>
            <a:prstGeom prst="rect">
              <a:avLst/>
            </a:prstGeom>
            <a:noFill/>
          </p:spPr>
          <p:txBody>
            <a:bodyPr wrap="none" rtlCol="0">
              <a:spAutoFit/>
            </a:bodyPr>
            <a:lstStyle/>
            <a:p>
              <a:r>
                <a:rPr lang="en-US" dirty="0" err="1" smtClean="0">
                  <a:solidFill>
                    <a:schemeClr val="bg1"/>
                  </a:solidFill>
                </a:rPr>
                <a:t>aa</a:t>
              </a:r>
              <a:endParaRPr lang="en-US" dirty="0">
                <a:solidFill>
                  <a:schemeClr val="bg1"/>
                </a:solidFill>
              </a:endParaRPr>
            </a:p>
          </p:txBody>
        </p:sp>
        <p:sp>
          <p:nvSpPr>
            <p:cNvPr id="47" name="TextBox 46"/>
            <p:cNvSpPr txBox="1"/>
            <p:nvPr/>
          </p:nvSpPr>
          <p:spPr>
            <a:xfrm>
              <a:off x="5799109" y="4706372"/>
              <a:ext cx="405805" cy="369332"/>
            </a:xfrm>
            <a:prstGeom prst="rect">
              <a:avLst/>
            </a:prstGeom>
            <a:noFill/>
          </p:spPr>
          <p:txBody>
            <a:bodyPr wrap="none" rtlCol="0">
              <a:spAutoFit/>
            </a:bodyPr>
            <a:lstStyle/>
            <a:p>
              <a:r>
                <a:rPr lang="en-US" dirty="0" err="1">
                  <a:solidFill>
                    <a:schemeClr val="bg1"/>
                  </a:solidFill>
                </a:rPr>
                <a:t>a</a:t>
              </a:r>
              <a:r>
                <a:rPr lang="en-US" dirty="0" err="1" smtClean="0">
                  <a:solidFill>
                    <a:schemeClr val="bg1"/>
                  </a:solidFill>
                </a:rPr>
                <a:t>a</a:t>
              </a:r>
              <a:endParaRPr lang="en-US" dirty="0">
                <a:solidFill>
                  <a:schemeClr val="bg1"/>
                </a:solidFill>
              </a:endParaRPr>
            </a:p>
          </p:txBody>
        </p:sp>
        <p:sp>
          <p:nvSpPr>
            <p:cNvPr id="51" name="TextBox 50"/>
            <p:cNvSpPr txBox="1"/>
            <p:nvPr/>
          </p:nvSpPr>
          <p:spPr>
            <a:xfrm>
              <a:off x="7047657" y="5689943"/>
              <a:ext cx="451791" cy="369332"/>
            </a:xfrm>
            <a:prstGeom prst="rect">
              <a:avLst/>
            </a:prstGeom>
            <a:noFill/>
          </p:spPr>
          <p:txBody>
            <a:bodyPr wrap="none" rtlCol="0">
              <a:spAutoFit/>
            </a:bodyPr>
            <a:lstStyle/>
            <a:p>
              <a:r>
                <a:rPr lang="en-US" dirty="0" smtClean="0">
                  <a:solidFill>
                    <a:schemeClr val="bg1"/>
                  </a:solidFill>
                </a:rPr>
                <a:t>AA</a:t>
              </a:r>
              <a:endParaRPr lang="en-US" dirty="0">
                <a:solidFill>
                  <a:schemeClr val="bg1"/>
                </a:solidFill>
              </a:endParaRPr>
            </a:p>
          </p:txBody>
        </p:sp>
      </p:grpSp>
      <p:sp>
        <p:nvSpPr>
          <p:cNvPr id="52" name="TextBox 51"/>
          <p:cNvSpPr txBox="1"/>
          <p:nvPr/>
        </p:nvSpPr>
        <p:spPr>
          <a:xfrm>
            <a:off x="645050" y="3114158"/>
            <a:ext cx="1165929" cy="120032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u="sng" dirty="0" smtClean="0">
                <a:latin typeface="Arial"/>
                <a:cs typeface="Arial"/>
              </a:rPr>
              <a:t>Pop 1</a:t>
            </a:r>
          </a:p>
          <a:p>
            <a:r>
              <a:rPr lang="en-US" b="1" dirty="0" smtClean="0">
                <a:latin typeface="Arial"/>
                <a:cs typeface="Arial"/>
              </a:rPr>
              <a:t>f(A) = 0.5</a:t>
            </a:r>
          </a:p>
          <a:p>
            <a:r>
              <a:rPr lang="en-US" b="1" dirty="0" smtClean="0">
                <a:latin typeface="Arial"/>
                <a:cs typeface="Arial"/>
              </a:rPr>
              <a:t>f(a) = 0.5</a:t>
            </a:r>
          </a:p>
          <a:p>
            <a:r>
              <a:rPr lang="en-US" b="1" dirty="0" smtClean="0">
                <a:latin typeface="Arial"/>
                <a:cs typeface="Arial"/>
              </a:rPr>
              <a:t>H = 0.5</a:t>
            </a:r>
          </a:p>
        </p:txBody>
      </p:sp>
      <p:sp>
        <p:nvSpPr>
          <p:cNvPr id="53" name="TextBox 52"/>
          <p:cNvSpPr txBox="1"/>
          <p:nvPr/>
        </p:nvSpPr>
        <p:spPr>
          <a:xfrm>
            <a:off x="2599912" y="3797865"/>
            <a:ext cx="1165929" cy="120032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u="sng" dirty="0" smtClean="0">
                <a:latin typeface="Arial"/>
                <a:cs typeface="Arial"/>
              </a:rPr>
              <a:t>Pop 2</a:t>
            </a:r>
          </a:p>
          <a:p>
            <a:r>
              <a:rPr lang="en-US" b="1" dirty="0" smtClean="0">
                <a:latin typeface="Arial"/>
                <a:cs typeface="Arial"/>
              </a:rPr>
              <a:t>f(A) = 0.5</a:t>
            </a:r>
          </a:p>
          <a:p>
            <a:r>
              <a:rPr lang="en-US" b="1" dirty="0" smtClean="0">
                <a:latin typeface="Arial"/>
                <a:cs typeface="Arial"/>
              </a:rPr>
              <a:t>f(a) = 0.5</a:t>
            </a:r>
          </a:p>
          <a:p>
            <a:r>
              <a:rPr lang="en-US" b="1" dirty="0" smtClean="0">
                <a:latin typeface="Arial"/>
                <a:cs typeface="Arial"/>
              </a:rPr>
              <a:t>H = 1.0</a:t>
            </a:r>
          </a:p>
        </p:txBody>
      </p:sp>
      <p:sp>
        <p:nvSpPr>
          <p:cNvPr id="54" name="TextBox 53"/>
          <p:cNvSpPr txBox="1"/>
          <p:nvPr/>
        </p:nvSpPr>
        <p:spPr>
          <a:xfrm>
            <a:off x="2152821" y="1924825"/>
            <a:ext cx="1243249"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latin typeface="Arial"/>
                <a:cs typeface="Arial"/>
              </a:rPr>
              <a:t>Fst = 0.00</a:t>
            </a:r>
          </a:p>
        </p:txBody>
      </p:sp>
      <p:sp>
        <p:nvSpPr>
          <p:cNvPr id="55" name="TextBox 54"/>
          <p:cNvSpPr txBox="1"/>
          <p:nvPr/>
        </p:nvSpPr>
        <p:spPr>
          <a:xfrm>
            <a:off x="5118853" y="3279605"/>
            <a:ext cx="1165929" cy="120032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u="sng" dirty="0" smtClean="0">
                <a:latin typeface="Arial"/>
                <a:cs typeface="Arial"/>
              </a:rPr>
              <a:t>Pop 1</a:t>
            </a:r>
          </a:p>
          <a:p>
            <a:r>
              <a:rPr lang="en-US" b="1" dirty="0" smtClean="0">
                <a:latin typeface="Arial"/>
                <a:cs typeface="Arial"/>
              </a:rPr>
              <a:t>f(A) = 0.0</a:t>
            </a:r>
          </a:p>
          <a:p>
            <a:r>
              <a:rPr lang="en-US" b="1" dirty="0" smtClean="0">
                <a:latin typeface="Arial"/>
                <a:cs typeface="Arial"/>
              </a:rPr>
              <a:t>f(a) = 1.0</a:t>
            </a:r>
          </a:p>
          <a:p>
            <a:r>
              <a:rPr lang="en-US" b="1" dirty="0" smtClean="0">
                <a:latin typeface="Arial"/>
                <a:cs typeface="Arial"/>
              </a:rPr>
              <a:t>H = 0.0</a:t>
            </a:r>
          </a:p>
        </p:txBody>
      </p:sp>
      <p:sp>
        <p:nvSpPr>
          <p:cNvPr id="56" name="TextBox 55"/>
          <p:cNvSpPr txBox="1"/>
          <p:nvPr/>
        </p:nvSpPr>
        <p:spPr>
          <a:xfrm>
            <a:off x="7165624" y="3811757"/>
            <a:ext cx="1165929" cy="120032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u="sng" dirty="0" smtClean="0">
                <a:latin typeface="Arial"/>
                <a:cs typeface="Arial"/>
              </a:rPr>
              <a:t>Pop 2</a:t>
            </a:r>
          </a:p>
          <a:p>
            <a:r>
              <a:rPr lang="en-US" b="1" dirty="0" smtClean="0">
                <a:latin typeface="Arial"/>
                <a:cs typeface="Arial"/>
              </a:rPr>
              <a:t>f(A) = 1.0</a:t>
            </a:r>
          </a:p>
          <a:p>
            <a:r>
              <a:rPr lang="en-US" b="1" dirty="0" smtClean="0">
                <a:latin typeface="Arial"/>
                <a:cs typeface="Arial"/>
              </a:rPr>
              <a:t>f(a) = 0.0</a:t>
            </a:r>
          </a:p>
          <a:p>
            <a:r>
              <a:rPr lang="en-US" b="1" dirty="0" smtClean="0">
                <a:latin typeface="Arial"/>
                <a:cs typeface="Arial"/>
              </a:rPr>
              <a:t>H = 0.00</a:t>
            </a:r>
          </a:p>
        </p:txBody>
      </p:sp>
      <p:sp>
        <p:nvSpPr>
          <p:cNvPr id="57" name="TextBox 56"/>
          <p:cNvSpPr txBox="1"/>
          <p:nvPr/>
        </p:nvSpPr>
        <p:spPr>
          <a:xfrm>
            <a:off x="6112535" y="2894495"/>
            <a:ext cx="1243249"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latin typeface="Arial"/>
                <a:cs typeface="Arial"/>
              </a:rPr>
              <a:t>Fst = 1.00</a:t>
            </a:r>
          </a:p>
        </p:txBody>
      </p:sp>
    </p:spTree>
    <p:extLst>
      <p:ext uri="{BB962C8B-B14F-4D97-AF65-F5344CB8AC3E}">
        <p14:creationId xmlns:p14="http://schemas.microsoft.com/office/powerpoint/2010/main" val="35695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9773" y="150019"/>
            <a:ext cx="6878806" cy="523220"/>
          </a:xfrm>
          <a:prstGeom prst="rect">
            <a:avLst/>
          </a:prstGeom>
          <a:noFill/>
        </p:spPr>
        <p:txBody>
          <a:bodyPr wrap="none" rtlCol="0">
            <a:spAutoFit/>
          </a:bodyPr>
          <a:lstStyle/>
          <a:p>
            <a:r>
              <a:rPr lang="en-US" sz="2800" b="1" u="sng" dirty="0" smtClean="0">
                <a:latin typeface="Arial"/>
                <a:cs typeface="Arial"/>
              </a:rPr>
              <a:t>CAUSES OF EVOLUTION: GENE FLOW</a:t>
            </a:r>
            <a:endParaRPr lang="en-US" sz="2800" b="1" u="sng" dirty="0">
              <a:latin typeface="Arial"/>
              <a:cs typeface="Arial"/>
            </a:endParaRPr>
          </a:p>
        </p:txBody>
      </p:sp>
      <p:sp>
        <p:nvSpPr>
          <p:cNvPr id="11" name="TextBox 10"/>
          <p:cNvSpPr txBox="1"/>
          <p:nvPr/>
        </p:nvSpPr>
        <p:spPr>
          <a:xfrm>
            <a:off x="1087846" y="783247"/>
            <a:ext cx="730072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equilibrium </a:t>
            </a:r>
            <a:r>
              <a:rPr lang="en-US" sz="2800" b="1" u="sng" dirty="0" smtClean="0">
                <a:solidFill>
                  <a:srgbClr val="008000"/>
                </a:solidFill>
                <a:latin typeface="Arial"/>
                <a:cs typeface="Arial"/>
              </a:rPr>
              <a:t>assumptions</a:t>
            </a:r>
            <a:endParaRPr lang="en-US" sz="2800" b="1" u="sng" dirty="0">
              <a:solidFill>
                <a:srgbClr val="008000"/>
              </a:solidFill>
              <a:latin typeface="Arial"/>
              <a:cs typeface="Arial"/>
            </a:endParaRPr>
          </a:p>
        </p:txBody>
      </p:sp>
      <p:sp>
        <p:nvSpPr>
          <p:cNvPr id="6" name="TextBox 5"/>
          <p:cNvSpPr txBox="1"/>
          <p:nvPr/>
        </p:nvSpPr>
        <p:spPr>
          <a:xfrm>
            <a:off x="393158" y="1307747"/>
            <a:ext cx="433965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14350" indent="-514350">
              <a:buAutoNum type="arabicPeriod"/>
            </a:pPr>
            <a:r>
              <a:rPr lang="en-US" sz="2800" b="1" dirty="0" smtClean="0">
                <a:latin typeface="Arial"/>
                <a:cs typeface="Arial"/>
              </a:rPr>
              <a:t>Random mating</a:t>
            </a:r>
          </a:p>
          <a:p>
            <a:pPr marL="514350" indent="-514350">
              <a:buFontTx/>
              <a:buAutoNum type="arabicPeriod"/>
            </a:pPr>
            <a:r>
              <a:rPr lang="en-US" sz="2800" b="1" dirty="0">
                <a:latin typeface="Arial"/>
                <a:cs typeface="Arial"/>
              </a:rPr>
              <a:t>Large population size</a:t>
            </a:r>
          </a:p>
          <a:p>
            <a:pPr marL="514350" indent="-514350">
              <a:buAutoNum type="arabicPeriod"/>
            </a:pPr>
            <a:r>
              <a:rPr lang="en-US" sz="2800" b="1" dirty="0">
                <a:latin typeface="Arial"/>
                <a:cs typeface="Arial"/>
              </a:rPr>
              <a:t>No natural selection</a:t>
            </a:r>
          </a:p>
          <a:p>
            <a:pPr marL="514350" indent="-514350">
              <a:buAutoNum type="arabicPeriod"/>
            </a:pPr>
            <a:r>
              <a:rPr lang="en-US" sz="2800" b="1" dirty="0">
                <a:latin typeface="Arial"/>
                <a:cs typeface="Arial"/>
              </a:rPr>
              <a:t>No gene flow</a:t>
            </a:r>
          </a:p>
          <a:p>
            <a:pPr marL="514350" indent="-514350">
              <a:buAutoNum type="arabicPeriod"/>
            </a:pPr>
            <a:r>
              <a:rPr lang="en-US" sz="2800" b="1" dirty="0" smtClean="0">
                <a:latin typeface="Arial"/>
                <a:cs typeface="Arial"/>
              </a:rPr>
              <a:t>No mutation</a:t>
            </a:r>
          </a:p>
        </p:txBody>
      </p:sp>
      <p:sp>
        <p:nvSpPr>
          <p:cNvPr id="9" name="Oval 8"/>
          <p:cNvSpPr/>
          <p:nvPr/>
        </p:nvSpPr>
        <p:spPr>
          <a:xfrm>
            <a:off x="1009773" y="166149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0" name="Straight Connector 9"/>
          <p:cNvCxnSpPr/>
          <p:nvPr/>
        </p:nvCxnSpPr>
        <p:spPr>
          <a:xfrm>
            <a:off x="1487180" y="176054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1003" y="3756657"/>
            <a:ext cx="87999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What happens when violate assumption of no mutation?</a:t>
            </a:r>
          </a:p>
        </p:txBody>
      </p:sp>
      <p:sp>
        <p:nvSpPr>
          <p:cNvPr id="13" name="TextBox 12"/>
          <p:cNvSpPr txBox="1"/>
          <p:nvPr/>
        </p:nvSpPr>
        <p:spPr>
          <a:xfrm>
            <a:off x="161002" y="4637411"/>
            <a:ext cx="8893841" cy="181588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charset="0"/>
              <a:buChar char="Ø"/>
            </a:pPr>
            <a:r>
              <a:rPr lang="en-US" sz="2800" b="1" dirty="0" smtClean="0">
                <a:solidFill>
                  <a:srgbClr val="008000"/>
                </a:solidFill>
                <a:latin typeface="Arial"/>
                <a:cs typeface="Arial"/>
              </a:rPr>
              <a:t>Mutation: </a:t>
            </a:r>
            <a:r>
              <a:rPr lang="en-US" sz="2800" b="1" dirty="0" smtClean="0">
                <a:latin typeface="Arial"/>
                <a:cs typeface="Arial"/>
              </a:rPr>
              <a:t>formation of new alleles caused by changes in DNA</a:t>
            </a:r>
            <a:endParaRPr lang="en-US" sz="2800" b="1" dirty="0">
              <a:latin typeface="Arial"/>
              <a:cs typeface="Arial"/>
            </a:endParaRPr>
          </a:p>
          <a:p>
            <a:pPr marL="457200" indent="-457200">
              <a:buFont typeface="Wingdings" charset="0"/>
              <a:buChar char="Ø"/>
            </a:pPr>
            <a:r>
              <a:rPr lang="en-US" sz="2800" b="1" dirty="0" smtClean="0">
                <a:latin typeface="Arial"/>
                <a:cs typeface="Arial"/>
              </a:rPr>
              <a:t>Ultimate source of genetic variation, increasing within population genetic variation</a:t>
            </a:r>
            <a:endParaRPr lang="en-US" sz="2800" b="1" dirty="0">
              <a:latin typeface="Arial"/>
              <a:cs typeface="Arial"/>
            </a:endParaRPr>
          </a:p>
        </p:txBody>
      </p:sp>
      <p:sp>
        <p:nvSpPr>
          <p:cNvPr id="14" name="Oval 13"/>
          <p:cNvSpPr/>
          <p:nvPr/>
        </p:nvSpPr>
        <p:spPr>
          <a:xfrm>
            <a:off x="1023005" y="207486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5" name="Straight Connector 14"/>
          <p:cNvCxnSpPr/>
          <p:nvPr/>
        </p:nvCxnSpPr>
        <p:spPr>
          <a:xfrm>
            <a:off x="1500412" y="217391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670908" y="2455221"/>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7" name="Straight Connector 16"/>
          <p:cNvCxnSpPr/>
          <p:nvPr/>
        </p:nvCxnSpPr>
        <p:spPr>
          <a:xfrm>
            <a:off x="1148315" y="2554272"/>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562362" y="2874004"/>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19" name="Straight Connector 18"/>
          <p:cNvCxnSpPr/>
          <p:nvPr/>
        </p:nvCxnSpPr>
        <p:spPr>
          <a:xfrm>
            <a:off x="1039769" y="2973055"/>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35185" y="1155125"/>
            <a:ext cx="2910369" cy="766398"/>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cxnSp>
        <p:nvCxnSpPr>
          <p:cNvPr id="21" name="Straight Connector 20"/>
          <p:cNvCxnSpPr/>
          <p:nvPr/>
        </p:nvCxnSpPr>
        <p:spPr>
          <a:xfrm>
            <a:off x="1264077" y="1237468"/>
            <a:ext cx="1774651" cy="605561"/>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3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8797" y="60893"/>
            <a:ext cx="4659223" cy="523220"/>
          </a:xfrm>
          <a:prstGeom prst="rect">
            <a:avLst/>
          </a:prstGeom>
          <a:noFill/>
        </p:spPr>
        <p:txBody>
          <a:bodyPr wrap="none" rtlCol="0">
            <a:spAutoFit/>
          </a:bodyPr>
          <a:lstStyle/>
          <a:p>
            <a:r>
              <a:rPr lang="en-US" sz="2800" b="1" u="sng" dirty="0" smtClean="0">
                <a:latin typeface="Arial"/>
                <a:cs typeface="Arial"/>
              </a:rPr>
              <a:t>MOLECULAR MUTATIONS</a:t>
            </a:r>
            <a:endParaRPr lang="en-US" sz="2800" b="1" u="sng" dirty="0">
              <a:latin typeface="Arial"/>
              <a:cs typeface="Arial"/>
            </a:endParaRPr>
          </a:p>
        </p:txBody>
      </p:sp>
      <p:sp>
        <p:nvSpPr>
          <p:cNvPr id="5" name="TextBox 4"/>
          <p:cNvSpPr txBox="1"/>
          <p:nvPr/>
        </p:nvSpPr>
        <p:spPr>
          <a:xfrm>
            <a:off x="529233" y="685800"/>
            <a:ext cx="7924800" cy="461665"/>
          </a:xfrm>
          <a:prstGeom prst="rect">
            <a:avLst/>
          </a:prstGeom>
          <a:noFill/>
        </p:spPr>
        <p:txBody>
          <a:bodyPr wrap="square" rtlCol="0">
            <a:spAutoFit/>
          </a:bodyPr>
          <a:lstStyle/>
          <a:p>
            <a:pPr>
              <a:buFont typeface="Wingdings" pitchFamily="-65" charset="2"/>
              <a:buChar char="Ø"/>
            </a:pPr>
            <a:r>
              <a:rPr lang="en-US" sz="2400" b="1" dirty="0" smtClean="0">
                <a:latin typeface="Arial"/>
                <a:cs typeface="Arial"/>
              </a:rPr>
              <a:t>Types of molecular mutations:</a:t>
            </a:r>
          </a:p>
        </p:txBody>
      </p:sp>
      <p:sp>
        <p:nvSpPr>
          <p:cNvPr id="10" name="TextBox 9"/>
          <p:cNvSpPr txBox="1"/>
          <p:nvPr/>
        </p:nvSpPr>
        <p:spPr>
          <a:xfrm>
            <a:off x="1138832" y="1219200"/>
            <a:ext cx="7315200" cy="830997"/>
          </a:xfrm>
          <a:prstGeom prst="rect">
            <a:avLst/>
          </a:prstGeom>
          <a:noFill/>
        </p:spPr>
        <p:txBody>
          <a:bodyPr wrap="square" rtlCol="0">
            <a:spAutoFit/>
          </a:bodyPr>
          <a:lstStyle/>
          <a:p>
            <a:pPr marL="514350" indent="-514350">
              <a:buFont typeface="+mj-lt"/>
              <a:buAutoNum type="arabicPeriod"/>
            </a:pPr>
            <a:r>
              <a:rPr lang="en-US" sz="2400" u="sng" dirty="0" smtClean="0">
                <a:latin typeface="Arial"/>
                <a:cs typeface="Arial"/>
              </a:rPr>
              <a:t>Substitutions:</a:t>
            </a:r>
            <a:r>
              <a:rPr lang="en-US" sz="2400" dirty="0" smtClean="0">
                <a:latin typeface="Arial"/>
                <a:cs typeface="Arial"/>
              </a:rPr>
              <a:t>  replacement of one nucleotide with another</a:t>
            </a:r>
          </a:p>
        </p:txBody>
      </p:sp>
      <p:sp>
        <p:nvSpPr>
          <p:cNvPr id="9" name="TextBox 8"/>
          <p:cNvSpPr txBox="1"/>
          <p:nvPr/>
        </p:nvSpPr>
        <p:spPr>
          <a:xfrm>
            <a:off x="1138832" y="2209800"/>
            <a:ext cx="7315200" cy="830997"/>
          </a:xfrm>
          <a:prstGeom prst="rect">
            <a:avLst/>
          </a:prstGeom>
          <a:noFill/>
        </p:spPr>
        <p:txBody>
          <a:bodyPr wrap="square" rtlCol="0">
            <a:spAutoFit/>
          </a:bodyPr>
          <a:lstStyle/>
          <a:p>
            <a:pPr marL="514350" indent="-514350">
              <a:buAutoNum type="arabicPeriod" startAt="2"/>
            </a:pPr>
            <a:r>
              <a:rPr lang="en-US" sz="2400" u="sng" dirty="0" err="1" smtClean="0">
                <a:latin typeface="Arial"/>
                <a:cs typeface="Arial"/>
              </a:rPr>
              <a:t>Recombinations</a:t>
            </a:r>
            <a:r>
              <a:rPr lang="en-US" sz="2400" u="sng" dirty="0" smtClean="0">
                <a:latin typeface="Arial"/>
                <a:cs typeface="Arial"/>
              </a:rPr>
              <a:t>:</a:t>
            </a:r>
            <a:r>
              <a:rPr lang="en-US" sz="2400" dirty="0" smtClean="0">
                <a:latin typeface="Arial"/>
                <a:cs typeface="Arial"/>
              </a:rPr>
              <a:t>  exchange of a sequence from one homologous chromosome to the other</a:t>
            </a:r>
          </a:p>
        </p:txBody>
      </p:sp>
      <p:sp>
        <p:nvSpPr>
          <p:cNvPr id="12" name="TextBox 11"/>
          <p:cNvSpPr txBox="1"/>
          <p:nvPr/>
        </p:nvSpPr>
        <p:spPr>
          <a:xfrm>
            <a:off x="1138833" y="3337222"/>
            <a:ext cx="7315200" cy="461665"/>
          </a:xfrm>
          <a:prstGeom prst="rect">
            <a:avLst/>
          </a:prstGeom>
          <a:noFill/>
        </p:spPr>
        <p:txBody>
          <a:bodyPr wrap="square" rtlCol="0">
            <a:spAutoFit/>
          </a:bodyPr>
          <a:lstStyle/>
          <a:p>
            <a:pPr marL="514350" indent="-514350">
              <a:buAutoNum type="arabicPeriod" startAt="3"/>
            </a:pPr>
            <a:r>
              <a:rPr lang="en-US" sz="2400" u="sng" dirty="0" smtClean="0">
                <a:latin typeface="Arial"/>
                <a:cs typeface="Arial"/>
              </a:rPr>
              <a:t>Deletions:</a:t>
            </a:r>
            <a:r>
              <a:rPr lang="en-US" sz="2400" dirty="0" smtClean="0">
                <a:latin typeface="Arial"/>
                <a:cs typeface="Arial"/>
              </a:rPr>
              <a:t>  Loss of one or more nucleotides</a:t>
            </a:r>
          </a:p>
        </p:txBody>
      </p:sp>
      <p:sp>
        <p:nvSpPr>
          <p:cNvPr id="13" name="TextBox 12"/>
          <p:cNvSpPr txBox="1"/>
          <p:nvPr/>
        </p:nvSpPr>
        <p:spPr>
          <a:xfrm>
            <a:off x="1138832" y="4303693"/>
            <a:ext cx="7315200" cy="461665"/>
          </a:xfrm>
          <a:prstGeom prst="rect">
            <a:avLst/>
          </a:prstGeom>
          <a:noFill/>
        </p:spPr>
        <p:txBody>
          <a:bodyPr wrap="square" rtlCol="0">
            <a:spAutoFit/>
          </a:bodyPr>
          <a:lstStyle/>
          <a:p>
            <a:pPr marL="514350" indent="-514350">
              <a:buAutoNum type="arabicPeriod" startAt="4"/>
            </a:pPr>
            <a:r>
              <a:rPr lang="en-US" sz="2400" u="sng" dirty="0" smtClean="0">
                <a:latin typeface="Arial"/>
                <a:cs typeface="Arial"/>
              </a:rPr>
              <a:t>Insertions:</a:t>
            </a:r>
            <a:r>
              <a:rPr lang="en-US" sz="2400" dirty="0" smtClean="0">
                <a:latin typeface="Arial"/>
                <a:cs typeface="Arial"/>
              </a:rPr>
              <a:t>  Addition of one or more nucleotides</a:t>
            </a:r>
          </a:p>
        </p:txBody>
      </p:sp>
      <p:sp>
        <p:nvSpPr>
          <p:cNvPr id="16" name="TextBox 15"/>
          <p:cNvSpPr txBox="1"/>
          <p:nvPr/>
        </p:nvSpPr>
        <p:spPr>
          <a:xfrm>
            <a:off x="1138832" y="5187816"/>
            <a:ext cx="7315200" cy="830997"/>
          </a:xfrm>
          <a:prstGeom prst="rect">
            <a:avLst/>
          </a:prstGeom>
          <a:noFill/>
        </p:spPr>
        <p:txBody>
          <a:bodyPr wrap="square" rtlCol="0">
            <a:spAutoFit/>
          </a:bodyPr>
          <a:lstStyle/>
          <a:p>
            <a:pPr marL="514350" indent="-514350">
              <a:buAutoNum type="arabicPeriod" startAt="5"/>
            </a:pPr>
            <a:r>
              <a:rPr lang="en-US" sz="2400" u="sng" dirty="0" smtClean="0">
                <a:latin typeface="Arial"/>
                <a:cs typeface="Arial"/>
              </a:rPr>
              <a:t>Inversions:</a:t>
            </a:r>
            <a:r>
              <a:rPr lang="en-US" sz="2400" dirty="0" smtClean="0">
                <a:latin typeface="Arial"/>
                <a:cs typeface="Arial"/>
              </a:rPr>
              <a:t>  Rotations by 180° of a double-stranded DNA segment of two or more </a:t>
            </a:r>
            <a:r>
              <a:rPr lang="en-US" sz="2400" dirty="0" err="1" smtClean="0">
                <a:latin typeface="Arial"/>
                <a:cs typeface="Arial"/>
              </a:rPr>
              <a:t>bp’s</a:t>
            </a:r>
            <a:endParaRPr lang="en-US" sz="2400" dirty="0" smtClean="0">
              <a:latin typeface="Arial"/>
              <a:cs typeface="Arial"/>
            </a:endParaRPr>
          </a:p>
        </p:txBody>
      </p:sp>
    </p:spTree>
    <p:extLst>
      <p:ext uri="{BB962C8B-B14F-4D97-AF65-F5344CB8AC3E}">
        <p14:creationId xmlns:p14="http://schemas.microsoft.com/office/powerpoint/2010/main" val="427005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p:bldP spid="13"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1979" y="0"/>
            <a:ext cx="2026141" cy="523220"/>
          </a:xfrm>
          <a:prstGeom prst="rect">
            <a:avLst/>
          </a:prstGeom>
          <a:noFill/>
        </p:spPr>
        <p:txBody>
          <a:bodyPr wrap="none" rtlCol="0">
            <a:spAutoFit/>
          </a:bodyPr>
          <a:lstStyle/>
          <a:p>
            <a:r>
              <a:rPr lang="en-US" sz="2800" b="1" u="sng" dirty="0" smtClean="0">
                <a:latin typeface="Arial"/>
                <a:cs typeface="Arial"/>
              </a:rPr>
              <a:t>MUTATION</a:t>
            </a:r>
            <a:endParaRPr lang="en-US" sz="2800" b="1" u="sng" dirty="0">
              <a:latin typeface="Arial"/>
              <a:cs typeface="Arial"/>
            </a:endParaRPr>
          </a:p>
        </p:txBody>
      </p:sp>
      <p:sp>
        <p:nvSpPr>
          <p:cNvPr id="5" name="TextBox 4"/>
          <p:cNvSpPr txBox="1"/>
          <p:nvPr/>
        </p:nvSpPr>
        <p:spPr>
          <a:xfrm>
            <a:off x="685801" y="840432"/>
            <a:ext cx="7924800" cy="461665"/>
          </a:xfrm>
          <a:prstGeom prst="rect">
            <a:avLst/>
          </a:prstGeom>
          <a:noFill/>
        </p:spPr>
        <p:txBody>
          <a:bodyPr wrap="square" rtlCol="0">
            <a:spAutoFit/>
          </a:bodyPr>
          <a:lstStyle/>
          <a:p>
            <a:pPr>
              <a:buFont typeface="Wingdings" pitchFamily="-65" charset="2"/>
              <a:buChar char="Ø"/>
            </a:pPr>
            <a:r>
              <a:rPr lang="en-US" sz="2400" b="1" i="1" dirty="0" smtClean="0">
                <a:latin typeface="Arial"/>
                <a:cs typeface="Arial"/>
              </a:rPr>
              <a:t>How common are mutations?!?!</a:t>
            </a:r>
          </a:p>
        </p:txBody>
      </p:sp>
      <p:sp>
        <p:nvSpPr>
          <p:cNvPr id="6" name="TextBox 5"/>
          <p:cNvSpPr txBox="1"/>
          <p:nvPr/>
        </p:nvSpPr>
        <p:spPr>
          <a:xfrm>
            <a:off x="914400" y="1524000"/>
            <a:ext cx="7924800" cy="461665"/>
          </a:xfrm>
          <a:prstGeom prst="rect">
            <a:avLst/>
          </a:prstGeom>
          <a:noFill/>
        </p:spPr>
        <p:txBody>
          <a:bodyPr wrap="square" rtlCol="0">
            <a:spAutoFit/>
          </a:bodyPr>
          <a:lstStyle/>
          <a:p>
            <a:pPr>
              <a:buFont typeface="Wingdings" charset="2"/>
              <a:buChar char="§"/>
            </a:pPr>
            <a:r>
              <a:rPr lang="en-US" sz="2400" b="1" dirty="0" smtClean="0">
                <a:latin typeface="Arial"/>
                <a:cs typeface="Arial"/>
              </a:rPr>
              <a:t>Per locus level:  RARE</a:t>
            </a:r>
          </a:p>
        </p:txBody>
      </p:sp>
      <p:sp>
        <p:nvSpPr>
          <p:cNvPr id="10" name="TextBox 9"/>
          <p:cNvSpPr txBox="1"/>
          <p:nvPr/>
        </p:nvSpPr>
        <p:spPr>
          <a:xfrm>
            <a:off x="1524000" y="1985665"/>
            <a:ext cx="7620000" cy="461665"/>
          </a:xfrm>
          <a:prstGeom prst="rect">
            <a:avLst/>
          </a:prstGeom>
          <a:noFill/>
        </p:spPr>
        <p:txBody>
          <a:bodyPr wrap="square" rtlCol="0">
            <a:spAutoFit/>
          </a:bodyPr>
          <a:lstStyle/>
          <a:p>
            <a:pPr>
              <a:buFont typeface="Courier New"/>
              <a:buChar char="o"/>
            </a:pPr>
            <a:r>
              <a:rPr lang="en-US" sz="2400" dirty="0" smtClean="0">
                <a:latin typeface="Arial"/>
                <a:cs typeface="Arial"/>
              </a:rPr>
              <a:t>E.g., Few per billion </a:t>
            </a:r>
            <a:r>
              <a:rPr lang="en-US" sz="2400" smtClean="0">
                <a:latin typeface="Arial"/>
                <a:cs typeface="Arial"/>
              </a:rPr>
              <a:t>base pairs per </a:t>
            </a:r>
            <a:r>
              <a:rPr lang="en-US" sz="2400" dirty="0" smtClean="0">
                <a:latin typeface="Arial"/>
                <a:cs typeface="Arial"/>
              </a:rPr>
              <a:t>generation</a:t>
            </a:r>
          </a:p>
        </p:txBody>
      </p:sp>
      <p:sp>
        <p:nvSpPr>
          <p:cNvPr id="11" name="TextBox 10"/>
          <p:cNvSpPr txBox="1"/>
          <p:nvPr/>
        </p:nvSpPr>
        <p:spPr>
          <a:xfrm>
            <a:off x="914400" y="3810000"/>
            <a:ext cx="7924800" cy="461665"/>
          </a:xfrm>
          <a:prstGeom prst="rect">
            <a:avLst/>
          </a:prstGeom>
          <a:noFill/>
        </p:spPr>
        <p:txBody>
          <a:bodyPr wrap="square" rtlCol="0">
            <a:spAutoFit/>
          </a:bodyPr>
          <a:lstStyle/>
          <a:p>
            <a:pPr>
              <a:buFont typeface="Wingdings" charset="2"/>
              <a:buChar char="§"/>
            </a:pPr>
            <a:r>
              <a:rPr lang="en-US" sz="2400" b="1" dirty="0" smtClean="0">
                <a:latin typeface="Arial"/>
                <a:cs typeface="Arial"/>
              </a:rPr>
              <a:t>Genome level:  COMMON</a:t>
            </a:r>
          </a:p>
        </p:txBody>
      </p:sp>
      <p:sp>
        <p:nvSpPr>
          <p:cNvPr id="12" name="TextBox 11"/>
          <p:cNvSpPr txBox="1"/>
          <p:nvPr/>
        </p:nvSpPr>
        <p:spPr>
          <a:xfrm>
            <a:off x="1524000" y="4409182"/>
            <a:ext cx="7315200" cy="830997"/>
          </a:xfrm>
          <a:prstGeom prst="rect">
            <a:avLst/>
          </a:prstGeom>
          <a:noFill/>
        </p:spPr>
        <p:txBody>
          <a:bodyPr wrap="square" rtlCol="0">
            <a:spAutoFit/>
          </a:bodyPr>
          <a:lstStyle/>
          <a:p>
            <a:pPr>
              <a:buFont typeface="Courier New"/>
              <a:buChar char="o"/>
            </a:pPr>
            <a:r>
              <a:rPr lang="en-US" sz="2400" dirty="0" smtClean="0">
                <a:latin typeface="Arial"/>
                <a:cs typeface="Arial"/>
              </a:rPr>
              <a:t>Most species’ genomes contains billions of nucleotides</a:t>
            </a:r>
          </a:p>
        </p:txBody>
      </p:sp>
      <p:sp>
        <p:nvSpPr>
          <p:cNvPr id="13" name="TextBox 12"/>
          <p:cNvSpPr txBox="1"/>
          <p:nvPr/>
        </p:nvSpPr>
        <p:spPr>
          <a:xfrm>
            <a:off x="1524000" y="5334000"/>
            <a:ext cx="7315200" cy="830997"/>
          </a:xfrm>
          <a:prstGeom prst="rect">
            <a:avLst/>
          </a:prstGeom>
          <a:noFill/>
        </p:spPr>
        <p:txBody>
          <a:bodyPr wrap="square" rtlCol="0">
            <a:spAutoFit/>
          </a:bodyPr>
          <a:lstStyle/>
          <a:p>
            <a:pPr>
              <a:buFont typeface="Courier New"/>
              <a:buChar char="o"/>
            </a:pPr>
            <a:r>
              <a:rPr lang="en-US" sz="2400" dirty="0" smtClean="0">
                <a:latin typeface="Arial"/>
                <a:cs typeface="Arial"/>
              </a:rPr>
              <a:t>Most species’ genomes contain hundreds of mutations (Lynch et al. 1999)</a:t>
            </a:r>
          </a:p>
        </p:txBody>
      </p:sp>
    </p:spTree>
    <p:extLst>
      <p:ext uri="{BB962C8B-B14F-4D97-AF65-F5344CB8AC3E}">
        <p14:creationId xmlns:p14="http://schemas.microsoft.com/office/powerpoint/2010/main" val="63666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3"/>
          <p:cNvSpPr txBox="1">
            <a:spLocks noChangeArrowheads="1"/>
          </p:cNvSpPr>
          <p:nvPr/>
        </p:nvSpPr>
        <p:spPr bwMode="auto">
          <a:xfrm>
            <a:off x="174245" y="150178"/>
            <a:ext cx="8603995"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u="sng" dirty="0" smtClean="0">
                <a:solidFill>
                  <a:srgbClr val="000000"/>
                </a:solidFill>
                <a:latin typeface="Arial"/>
                <a:cs typeface="Arial"/>
              </a:rPr>
              <a:t>SUMMARY OF EFFECTS OF 4 EVOLUTIONARY FORCES ON GENETIC VARIATION</a:t>
            </a:r>
            <a:endParaRPr lang="en-US" sz="2800" b="1" u="sng" dirty="0">
              <a:solidFill>
                <a:srgbClr val="000000"/>
              </a:solidFill>
              <a:latin typeface="Arial"/>
              <a:cs typeface="Arial"/>
            </a:endParaRPr>
          </a:p>
        </p:txBody>
      </p:sp>
      <p:sp>
        <p:nvSpPr>
          <p:cNvPr id="10" name="TextBox 9"/>
          <p:cNvSpPr txBox="1">
            <a:spLocks noChangeArrowheads="1"/>
          </p:cNvSpPr>
          <p:nvPr/>
        </p:nvSpPr>
        <p:spPr bwMode="auto">
          <a:xfrm>
            <a:off x="415055" y="1302230"/>
            <a:ext cx="826021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solidFill>
                  <a:srgbClr val="000000"/>
                </a:solidFill>
                <a:latin typeface="Arial"/>
                <a:cs typeface="Arial"/>
              </a:rPr>
              <a:t>	</a:t>
            </a:r>
            <a:r>
              <a:rPr lang="en-US" dirty="0" smtClean="0">
                <a:solidFill>
                  <a:srgbClr val="000000"/>
                </a:solidFill>
                <a:latin typeface="Arial"/>
                <a:cs typeface="Arial"/>
              </a:rPr>
              <a:t>				</a:t>
            </a:r>
            <a:r>
              <a:rPr lang="en-US" b="1" dirty="0" smtClean="0">
                <a:solidFill>
                  <a:srgbClr val="000000"/>
                </a:solidFill>
                <a:latin typeface="Arial"/>
                <a:cs typeface="Arial"/>
              </a:rPr>
              <a:t>________</a:t>
            </a:r>
            <a:r>
              <a:rPr lang="en-US" b="1" u="sng" dirty="0" smtClean="0">
                <a:solidFill>
                  <a:srgbClr val="000000"/>
                </a:solidFill>
                <a:latin typeface="Arial"/>
                <a:cs typeface="Arial"/>
              </a:rPr>
              <a:t>Effect on genetic variation	____</a:t>
            </a:r>
          </a:p>
          <a:p>
            <a:pPr eaLnBrk="1" hangingPunct="1"/>
            <a:r>
              <a:rPr lang="en-US" u="sng" dirty="0" smtClean="0">
                <a:solidFill>
                  <a:srgbClr val="000000"/>
                </a:solidFill>
                <a:latin typeface="Arial"/>
                <a:cs typeface="Arial"/>
              </a:rPr>
              <a:t>FORCE</a:t>
            </a:r>
            <a:r>
              <a:rPr lang="en-US" dirty="0">
                <a:solidFill>
                  <a:srgbClr val="000000"/>
                </a:solidFill>
                <a:latin typeface="Arial"/>
                <a:cs typeface="Arial"/>
              </a:rPr>
              <a:t>	</a:t>
            </a:r>
            <a:r>
              <a:rPr lang="en-US" dirty="0" smtClean="0">
                <a:solidFill>
                  <a:srgbClr val="000000"/>
                </a:solidFill>
                <a:latin typeface="Arial"/>
                <a:cs typeface="Arial"/>
              </a:rPr>
              <a:t>	</a:t>
            </a:r>
            <a:r>
              <a:rPr lang="en-US" u="sng" dirty="0" smtClean="0">
                <a:solidFill>
                  <a:srgbClr val="000000"/>
                </a:solidFill>
                <a:latin typeface="Arial"/>
                <a:cs typeface="Arial"/>
              </a:rPr>
              <a:t>WITHIN populations</a:t>
            </a:r>
            <a:r>
              <a:rPr lang="en-US" dirty="0">
                <a:solidFill>
                  <a:srgbClr val="000000"/>
                </a:solidFill>
                <a:latin typeface="Arial"/>
                <a:cs typeface="Arial"/>
              </a:rPr>
              <a:t>	</a:t>
            </a:r>
            <a:r>
              <a:rPr lang="en-US" dirty="0" smtClean="0">
                <a:solidFill>
                  <a:srgbClr val="000000"/>
                </a:solidFill>
                <a:latin typeface="Arial"/>
                <a:cs typeface="Arial"/>
              </a:rPr>
              <a:t>	</a:t>
            </a:r>
            <a:r>
              <a:rPr lang="en-US" u="sng" dirty="0" smtClean="0">
                <a:solidFill>
                  <a:srgbClr val="000000"/>
                </a:solidFill>
                <a:latin typeface="Arial"/>
                <a:cs typeface="Arial"/>
              </a:rPr>
              <a:t>AMONG populations</a:t>
            </a:r>
            <a:endParaRPr lang="en-US" baseline="-25000" dirty="0">
              <a:solidFill>
                <a:srgbClr val="000000"/>
              </a:solidFill>
              <a:latin typeface="Arial"/>
              <a:cs typeface="Arial"/>
            </a:endParaRPr>
          </a:p>
        </p:txBody>
      </p:sp>
      <p:sp>
        <p:nvSpPr>
          <p:cNvPr id="7" name="TextBox 6"/>
          <p:cNvSpPr txBox="1">
            <a:spLocks noChangeArrowheads="1"/>
          </p:cNvSpPr>
          <p:nvPr/>
        </p:nvSpPr>
        <p:spPr bwMode="auto">
          <a:xfrm>
            <a:off x="481646" y="2252620"/>
            <a:ext cx="19381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solidFill>
                  <a:srgbClr val="000000"/>
                </a:solidFill>
                <a:latin typeface="Arial"/>
                <a:cs typeface="Arial"/>
              </a:rPr>
              <a:t>Genetic drift</a:t>
            </a:r>
            <a:endParaRPr lang="en-US" dirty="0">
              <a:solidFill>
                <a:srgbClr val="000000"/>
              </a:solidFill>
              <a:latin typeface="Arial"/>
              <a:cs typeface="Arial"/>
            </a:endParaRPr>
          </a:p>
        </p:txBody>
      </p:sp>
      <p:sp>
        <p:nvSpPr>
          <p:cNvPr id="8" name="TextBox 7"/>
          <p:cNvSpPr txBox="1">
            <a:spLocks noChangeArrowheads="1"/>
          </p:cNvSpPr>
          <p:nvPr/>
        </p:nvSpPr>
        <p:spPr bwMode="auto">
          <a:xfrm>
            <a:off x="541534" y="2892850"/>
            <a:ext cx="193816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solidFill>
                  <a:srgbClr val="000000"/>
                </a:solidFill>
                <a:latin typeface="Arial"/>
                <a:cs typeface="Arial"/>
              </a:rPr>
              <a:t>Directional </a:t>
            </a:r>
          </a:p>
          <a:p>
            <a:pPr eaLnBrk="1" hangingPunct="1"/>
            <a:r>
              <a:rPr lang="en-US" dirty="0">
                <a:solidFill>
                  <a:srgbClr val="000000"/>
                </a:solidFill>
                <a:latin typeface="Arial"/>
                <a:cs typeface="Arial"/>
              </a:rPr>
              <a:t> </a:t>
            </a:r>
            <a:r>
              <a:rPr lang="en-US" dirty="0" smtClean="0">
                <a:solidFill>
                  <a:srgbClr val="000000"/>
                </a:solidFill>
                <a:latin typeface="Arial"/>
                <a:cs typeface="Arial"/>
              </a:rPr>
              <a:t>  selection</a:t>
            </a:r>
            <a:endParaRPr lang="en-US" dirty="0">
              <a:solidFill>
                <a:srgbClr val="000000"/>
              </a:solidFill>
              <a:latin typeface="Arial"/>
              <a:cs typeface="Arial"/>
            </a:endParaRPr>
          </a:p>
        </p:txBody>
      </p:sp>
      <p:sp>
        <p:nvSpPr>
          <p:cNvPr id="11" name="TextBox 10"/>
          <p:cNvSpPr txBox="1">
            <a:spLocks noChangeArrowheads="1"/>
          </p:cNvSpPr>
          <p:nvPr/>
        </p:nvSpPr>
        <p:spPr bwMode="auto">
          <a:xfrm>
            <a:off x="541533" y="3883501"/>
            <a:ext cx="221701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solidFill>
                  <a:srgbClr val="000000"/>
                </a:solidFill>
                <a:latin typeface="Arial"/>
                <a:cs typeface="Arial"/>
              </a:rPr>
              <a:t>Heterozygous advantage</a:t>
            </a:r>
            <a:endParaRPr lang="en-US" dirty="0">
              <a:solidFill>
                <a:srgbClr val="000000"/>
              </a:solidFill>
              <a:latin typeface="Arial"/>
              <a:cs typeface="Arial"/>
            </a:endParaRPr>
          </a:p>
        </p:txBody>
      </p:sp>
      <p:sp>
        <p:nvSpPr>
          <p:cNvPr id="12" name="TextBox 11"/>
          <p:cNvSpPr txBox="1">
            <a:spLocks noChangeArrowheads="1"/>
          </p:cNvSpPr>
          <p:nvPr/>
        </p:nvSpPr>
        <p:spPr bwMode="auto">
          <a:xfrm>
            <a:off x="541535" y="4866898"/>
            <a:ext cx="17208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solidFill>
                  <a:srgbClr val="000000"/>
                </a:solidFill>
                <a:latin typeface="Arial"/>
                <a:cs typeface="Arial"/>
              </a:rPr>
              <a:t>Gene flow</a:t>
            </a:r>
            <a:endParaRPr lang="en-US" dirty="0">
              <a:solidFill>
                <a:srgbClr val="000000"/>
              </a:solidFill>
              <a:latin typeface="Arial"/>
              <a:cs typeface="Arial"/>
            </a:endParaRPr>
          </a:p>
        </p:txBody>
      </p:sp>
      <p:sp>
        <p:nvSpPr>
          <p:cNvPr id="13" name="TextBox 12"/>
          <p:cNvSpPr txBox="1">
            <a:spLocks noChangeArrowheads="1"/>
          </p:cNvSpPr>
          <p:nvPr/>
        </p:nvSpPr>
        <p:spPr bwMode="auto">
          <a:xfrm>
            <a:off x="541535" y="5666934"/>
            <a:ext cx="17208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solidFill>
                  <a:srgbClr val="000000"/>
                </a:solidFill>
                <a:latin typeface="Arial"/>
                <a:cs typeface="Arial"/>
              </a:rPr>
              <a:t>Mutation</a:t>
            </a:r>
            <a:endParaRPr lang="en-US" dirty="0">
              <a:solidFill>
                <a:srgbClr val="000000"/>
              </a:solidFill>
              <a:latin typeface="Arial"/>
              <a:cs typeface="Arial"/>
            </a:endParaRPr>
          </a:p>
        </p:txBody>
      </p:sp>
      <p:sp>
        <p:nvSpPr>
          <p:cNvPr id="14" name="TextBox 13"/>
          <p:cNvSpPr txBox="1">
            <a:spLocks noChangeArrowheads="1"/>
          </p:cNvSpPr>
          <p:nvPr/>
        </p:nvSpPr>
        <p:spPr bwMode="auto">
          <a:xfrm>
            <a:off x="6677707" y="2191065"/>
            <a:ext cx="4709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15" name="TextBox 14"/>
          <p:cNvSpPr txBox="1">
            <a:spLocks noChangeArrowheads="1"/>
          </p:cNvSpPr>
          <p:nvPr/>
        </p:nvSpPr>
        <p:spPr bwMode="auto">
          <a:xfrm>
            <a:off x="3533302" y="2191065"/>
            <a:ext cx="46995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16" name="TextBox 15"/>
          <p:cNvSpPr txBox="1">
            <a:spLocks noChangeArrowheads="1"/>
          </p:cNvSpPr>
          <p:nvPr/>
        </p:nvSpPr>
        <p:spPr bwMode="auto">
          <a:xfrm>
            <a:off x="3533302" y="3041566"/>
            <a:ext cx="46995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17" name="TextBox 16"/>
          <p:cNvSpPr txBox="1">
            <a:spLocks noChangeArrowheads="1"/>
          </p:cNvSpPr>
          <p:nvPr/>
        </p:nvSpPr>
        <p:spPr bwMode="auto">
          <a:xfrm>
            <a:off x="6678723" y="4043463"/>
            <a:ext cx="46995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18" name="TextBox 17"/>
          <p:cNvSpPr txBox="1">
            <a:spLocks noChangeArrowheads="1"/>
          </p:cNvSpPr>
          <p:nvPr/>
        </p:nvSpPr>
        <p:spPr bwMode="auto">
          <a:xfrm>
            <a:off x="6677707" y="3041566"/>
            <a:ext cx="4709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19" name="TextBox 18"/>
          <p:cNvSpPr txBox="1">
            <a:spLocks noChangeArrowheads="1"/>
          </p:cNvSpPr>
          <p:nvPr/>
        </p:nvSpPr>
        <p:spPr bwMode="auto">
          <a:xfrm>
            <a:off x="3532286" y="4043463"/>
            <a:ext cx="4709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20" name="TextBox 19"/>
          <p:cNvSpPr txBox="1">
            <a:spLocks noChangeArrowheads="1"/>
          </p:cNvSpPr>
          <p:nvPr/>
        </p:nvSpPr>
        <p:spPr bwMode="auto">
          <a:xfrm>
            <a:off x="6679739" y="4867492"/>
            <a:ext cx="46995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21" name="TextBox 20"/>
          <p:cNvSpPr txBox="1">
            <a:spLocks noChangeArrowheads="1"/>
          </p:cNvSpPr>
          <p:nvPr/>
        </p:nvSpPr>
        <p:spPr bwMode="auto">
          <a:xfrm>
            <a:off x="3533302" y="4867492"/>
            <a:ext cx="4709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
        <p:nvSpPr>
          <p:cNvPr id="22" name="TextBox 21"/>
          <p:cNvSpPr txBox="1">
            <a:spLocks noChangeArrowheads="1"/>
          </p:cNvSpPr>
          <p:nvPr/>
        </p:nvSpPr>
        <p:spPr bwMode="auto">
          <a:xfrm>
            <a:off x="6528356" y="5666934"/>
            <a:ext cx="110582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000000"/>
                </a:solidFill>
                <a:latin typeface="Wingdings"/>
                <a:ea typeface="Wingdings"/>
                <a:cs typeface="Wingdings"/>
                <a:sym typeface="Wingdings"/>
              </a:rPr>
              <a:t></a:t>
            </a:r>
            <a:r>
              <a:rPr lang="en-US" sz="2800" smtClean="0">
                <a:solidFill>
                  <a:srgbClr val="000000"/>
                </a:solidFill>
                <a:latin typeface="Arial"/>
                <a:cs typeface="Arial"/>
                <a:sym typeface="Wingdings"/>
              </a:rPr>
              <a:t>?</a:t>
            </a:r>
            <a:endParaRPr lang="en-US" sz="2800" dirty="0">
              <a:solidFill>
                <a:srgbClr val="000000"/>
              </a:solidFill>
              <a:latin typeface="Arial"/>
              <a:cs typeface="Arial"/>
            </a:endParaRPr>
          </a:p>
        </p:txBody>
      </p:sp>
      <p:sp>
        <p:nvSpPr>
          <p:cNvPr id="23" name="TextBox 22"/>
          <p:cNvSpPr txBox="1">
            <a:spLocks noChangeArrowheads="1"/>
          </p:cNvSpPr>
          <p:nvPr/>
        </p:nvSpPr>
        <p:spPr bwMode="auto">
          <a:xfrm>
            <a:off x="3533302" y="5666934"/>
            <a:ext cx="47097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74650" indent="-3746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smtClean="0">
                <a:solidFill>
                  <a:srgbClr val="000000"/>
                </a:solidFill>
                <a:latin typeface="Wingdings"/>
                <a:ea typeface="Wingdings"/>
                <a:cs typeface="Wingdings"/>
                <a:sym typeface="Wingdings"/>
              </a:rPr>
              <a:t></a:t>
            </a:r>
            <a:endParaRPr lang="en-US" sz="2800" dirty="0">
              <a:solidFill>
                <a:srgbClr val="000000"/>
              </a:solidFill>
              <a:latin typeface="Arial"/>
              <a:cs typeface="Arial"/>
            </a:endParaRPr>
          </a:p>
        </p:txBody>
      </p:sp>
    </p:spTree>
    <p:extLst>
      <p:ext uri="{BB962C8B-B14F-4D97-AF65-F5344CB8AC3E}">
        <p14:creationId xmlns:p14="http://schemas.microsoft.com/office/powerpoint/2010/main" val="210017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solidFill>
                  <a:srgbClr val="BFBFBF"/>
                </a:solidFill>
                <a:latin typeface="Arial"/>
                <a:cs typeface="Arial"/>
              </a:rPr>
              <a:t>I. What is genetic variation? (terms and basic principles)</a:t>
            </a:r>
            <a:endParaRPr lang="en-US" sz="2400" b="1" dirty="0">
              <a:solidFill>
                <a:srgbClr val="BFBFBF"/>
              </a:solidFill>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II. What determines the amount and distribution of genetic variation?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A. Genetic drift</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B. Selection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C. Gene flow</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D. Mutation</a:t>
            </a:r>
            <a:endParaRPr lang="en-US" sz="2400" b="1" dirty="0">
              <a:solidFill>
                <a:schemeClr val="bg1">
                  <a:lumMod val="75000"/>
                </a:schemeClr>
              </a:solidFill>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rgbClr val="000000"/>
                </a:solidFill>
                <a:latin typeface="Arial"/>
                <a:cs typeface="Arial"/>
              </a:rPr>
              <a:t>III. Effective population size (Ne)</a:t>
            </a:r>
            <a:endParaRPr lang="en-US" sz="2400" b="1" dirty="0">
              <a:solidFill>
                <a:srgbClr val="000000"/>
              </a:solidFill>
              <a:latin typeface="Arial"/>
              <a:cs typeface="Arial"/>
            </a:endParaRPr>
          </a:p>
        </p:txBody>
      </p:sp>
      <p:sp>
        <p:nvSpPr>
          <p:cNvPr id="11" name="TextBox 10"/>
          <p:cNvSpPr txBox="1"/>
          <p:nvPr/>
        </p:nvSpPr>
        <p:spPr>
          <a:xfrm>
            <a:off x="242240" y="4361724"/>
            <a:ext cx="605751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IV. Neutral vs. adaptive genetic variation</a:t>
            </a:r>
            <a:endParaRPr lang="en-US" sz="2400" b="1" dirty="0">
              <a:solidFill>
                <a:schemeClr val="bg1">
                  <a:lumMod val="75000"/>
                </a:schemeClr>
              </a:solidFill>
              <a:latin typeface="Arial"/>
              <a:cs typeface="Arial"/>
            </a:endParaRPr>
          </a:p>
        </p:txBody>
      </p:sp>
      <p:sp>
        <p:nvSpPr>
          <p:cNvPr id="12" name="TextBox 11"/>
          <p:cNvSpPr txBox="1"/>
          <p:nvPr/>
        </p:nvSpPr>
        <p:spPr>
          <a:xfrm>
            <a:off x="242240" y="4971609"/>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 Why genetics is important in conservation: molecular markers as tools &amp; effect of genetics on fitness</a:t>
            </a:r>
            <a:endParaRPr lang="en-US" sz="2400" b="1" dirty="0">
              <a:solidFill>
                <a:schemeClr val="bg1">
                  <a:lumMod val="75000"/>
                </a:schemeClr>
              </a:solidFill>
              <a:latin typeface="Arial"/>
              <a:cs typeface="Arial"/>
            </a:endParaRPr>
          </a:p>
        </p:txBody>
      </p:sp>
      <p:sp>
        <p:nvSpPr>
          <p:cNvPr id="9" name="TextBox 8"/>
          <p:cNvSpPr txBox="1"/>
          <p:nvPr/>
        </p:nvSpPr>
        <p:spPr>
          <a:xfrm>
            <a:off x="242240" y="5802606"/>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VI. Population genomics: What is it? Steps involved? Power and limitations.</a:t>
            </a:r>
            <a:endParaRPr lang="en-US" sz="2400" b="1" dirty="0">
              <a:solidFill>
                <a:schemeClr val="bg1">
                  <a:lumMod val="75000"/>
                </a:schemeClr>
              </a:solidFill>
              <a:latin typeface="Arial"/>
              <a:cs typeface="Arial"/>
            </a:endParaRPr>
          </a:p>
        </p:txBody>
      </p:sp>
    </p:spTree>
    <p:extLst>
      <p:ext uri="{BB962C8B-B14F-4D97-AF65-F5344CB8AC3E}">
        <p14:creationId xmlns:p14="http://schemas.microsoft.com/office/powerpoint/2010/main" val="218100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9465" y="94386"/>
            <a:ext cx="6322389" cy="523220"/>
          </a:xfrm>
          <a:prstGeom prst="rect">
            <a:avLst/>
          </a:prstGeom>
          <a:noFill/>
        </p:spPr>
        <p:txBody>
          <a:bodyPr wrap="none" rtlCol="0">
            <a:spAutoFit/>
          </a:bodyPr>
          <a:lstStyle/>
          <a:p>
            <a:r>
              <a:rPr lang="en-US" sz="2800" b="1" u="sng" dirty="0" smtClean="0">
                <a:latin typeface="Arial"/>
                <a:cs typeface="Arial"/>
              </a:rPr>
              <a:t>EFFECTIVE POPUALTION SIZE (</a:t>
            </a:r>
            <a:r>
              <a:rPr lang="en-US" sz="2800" b="1" i="1" u="sng" dirty="0" smtClean="0">
                <a:latin typeface="Arial"/>
                <a:cs typeface="Arial"/>
              </a:rPr>
              <a:t>Ne</a:t>
            </a:r>
            <a:r>
              <a:rPr lang="en-US" sz="2800" b="1" u="sng" dirty="0" smtClean="0">
                <a:latin typeface="Arial"/>
                <a:cs typeface="Arial"/>
              </a:rPr>
              <a:t>)</a:t>
            </a:r>
            <a:endParaRPr lang="en-US" sz="2800" b="1" u="sng" dirty="0">
              <a:latin typeface="Arial"/>
              <a:cs typeface="Arial"/>
            </a:endParaRPr>
          </a:p>
        </p:txBody>
      </p:sp>
      <p:sp>
        <p:nvSpPr>
          <p:cNvPr id="5" name="TextBox 4"/>
          <p:cNvSpPr txBox="1"/>
          <p:nvPr/>
        </p:nvSpPr>
        <p:spPr>
          <a:xfrm>
            <a:off x="685801" y="634488"/>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If know population size, can predict rate of loss of heterozygosity</a:t>
            </a:r>
          </a:p>
        </p:txBody>
      </p:sp>
      <p:sp>
        <p:nvSpPr>
          <p:cNvPr id="6" name="TextBox 5"/>
          <p:cNvSpPr txBox="1"/>
          <p:nvPr/>
        </p:nvSpPr>
        <p:spPr>
          <a:xfrm>
            <a:off x="3488664" y="1234652"/>
            <a:ext cx="1728511" cy="461665"/>
          </a:xfrm>
          <a:prstGeom prst="rect">
            <a:avLst/>
          </a:prstGeom>
          <a:noFill/>
        </p:spPr>
        <p:txBody>
          <a:bodyPr wrap="square" rtlCol="0">
            <a:spAutoFit/>
          </a:bodyPr>
          <a:lstStyle/>
          <a:p>
            <a:r>
              <a:rPr lang="en-US" sz="2400" b="1" dirty="0">
                <a:latin typeface="Symbol" charset="2"/>
                <a:cs typeface="Symbol" charset="2"/>
              </a:rPr>
              <a:t>D</a:t>
            </a:r>
            <a:r>
              <a:rPr lang="en-US" sz="2400" b="1" i="1" dirty="0">
                <a:latin typeface="Arial"/>
                <a:cs typeface="Arial"/>
              </a:rPr>
              <a:t>h</a:t>
            </a:r>
            <a:r>
              <a:rPr lang="en-US" sz="2400" b="1" dirty="0">
                <a:latin typeface="Arial"/>
                <a:cs typeface="Arial"/>
              </a:rPr>
              <a:t> = -1/2</a:t>
            </a:r>
            <a:r>
              <a:rPr lang="en-US" sz="2400" b="1" i="1" dirty="0">
                <a:latin typeface="Arial"/>
                <a:cs typeface="Arial"/>
              </a:rPr>
              <a:t>N</a:t>
            </a:r>
          </a:p>
        </p:txBody>
      </p:sp>
      <p:sp>
        <p:nvSpPr>
          <p:cNvPr id="9" name="TextBox 8"/>
          <p:cNvSpPr txBox="1"/>
          <p:nvPr/>
        </p:nvSpPr>
        <p:spPr>
          <a:xfrm>
            <a:off x="685801" y="1875656"/>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BUT…N in above equation </a:t>
            </a:r>
            <a:r>
              <a:rPr lang="en-US" sz="2400" b="1" u="sng" dirty="0" smtClean="0">
                <a:latin typeface="Arial"/>
                <a:cs typeface="Arial"/>
              </a:rPr>
              <a:t>not</a:t>
            </a:r>
            <a:r>
              <a:rPr lang="en-US" sz="2400" dirty="0" smtClean="0">
                <a:latin typeface="Arial"/>
                <a:cs typeface="Arial"/>
              </a:rPr>
              <a:t> “</a:t>
            </a:r>
            <a:r>
              <a:rPr lang="en-US" sz="2400" smtClean="0">
                <a:latin typeface="Arial"/>
                <a:cs typeface="Arial"/>
              </a:rPr>
              <a:t>census population </a:t>
            </a:r>
            <a:r>
              <a:rPr lang="en-US" sz="2400" dirty="0" smtClean="0">
                <a:latin typeface="Arial"/>
                <a:cs typeface="Arial"/>
              </a:rPr>
              <a:t>size” (</a:t>
            </a:r>
            <a:r>
              <a:rPr lang="en-US" sz="2400" dirty="0" err="1" smtClean="0">
                <a:latin typeface="Arial"/>
                <a:cs typeface="Arial"/>
              </a:rPr>
              <a:t>Nc</a:t>
            </a:r>
            <a:r>
              <a:rPr lang="en-US" sz="2400" dirty="0" smtClean="0">
                <a:latin typeface="Arial"/>
                <a:cs typeface="Arial"/>
              </a:rPr>
              <a:t>), which is the total number in population</a:t>
            </a:r>
          </a:p>
        </p:txBody>
      </p:sp>
      <p:sp>
        <p:nvSpPr>
          <p:cNvPr id="14" name="TextBox 13"/>
          <p:cNvSpPr txBox="1"/>
          <p:nvPr/>
        </p:nvSpPr>
        <p:spPr>
          <a:xfrm>
            <a:off x="685801" y="2877541"/>
            <a:ext cx="7924800" cy="1200328"/>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Instead, N above is the “effective population size” (Ne), which can be thought of as the number of individuals contributing their genes to the next generation</a:t>
            </a:r>
          </a:p>
        </p:txBody>
      </p:sp>
      <p:sp>
        <p:nvSpPr>
          <p:cNvPr id="15" name="TextBox 14"/>
          <p:cNvSpPr txBox="1"/>
          <p:nvPr/>
        </p:nvSpPr>
        <p:spPr>
          <a:xfrm>
            <a:off x="685801" y="4248378"/>
            <a:ext cx="7924800" cy="461665"/>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Many factors affect how much lower Ne is than </a:t>
            </a:r>
            <a:r>
              <a:rPr lang="en-US" sz="2400" dirty="0" err="1" smtClean="0">
                <a:latin typeface="Arial"/>
                <a:cs typeface="Arial"/>
              </a:rPr>
              <a:t>Nc</a:t>
            </a:r>
            <a:r>
              <a:rPr lang="en-US" sz="2400" dirty="0" smtClean="0">
                <a:latin typeface="Arial"/>
                <a:cs typeface="Arial"/>
              </a:rPr>
              <a:t>:</a:t>
            </a:r>
          </a:p>
        </p:txBody>
      </p:sp>
      <p:sp>
        <p:nvSpPr>
          <p:cNvPr id="16" name="TextBox 15"/>
          <p:cNvSpPr txBox="1"/>
          <p:nvPr/>
        </p:nvSpPr>
        <p:spPr>
          <a:xfrm>
            <a:off x="1219200" y="4647264"/>
            <a:ext cx="2959688" cy="400110"/>
          </a:xfrm>
          <a:prstGeom prst="rect">
            <a:avLst/>
          </a:prstGeom>
          <a:noFill/>
        </p:spPr>
        <p:txBody>
          <a:bodyPr wrap="square" rtlCol="0">
            <a:spAutoFit/>
          </a:bodyPr>
          <a:lstStyle/>
          <a:p>
            <a:pPr marL="342900" indent="-342900">
              <a:buFont typeface="Wingdings" charset="2"/>
              <a:buChar char="§"/>
            </a:pPr>
            <a:r>
              <a:rPr lang="en-US" sz="2000" dirty="0" smtClean="0">
                <a:latin typeface="Arial"/>
                <a:cs typeface="Arial"/>
              </a:rPr>
              <a:t>Unequal sex ratio</a:t>
            </a:r>
          </a:p>
        </p:txBody>
      </p:sp>
      <p:sp>
        <p:nvSpPr>
          <p:cNvPr id="17" name="TextBox 16"/>
          <p:cNvSpPr txBox="1"/>
          <p:nvPr/>
        </p:nvSpPr>
        <p:spPr>
          <a:xfrm>
            <a:off x="1219199" y="4999719"/>
            <a:ext cx="5696989" cy="400110"/>
          </a:xfrm>
          <a:prstGeom prst="rect">
            <a:avLst/>
          </a:prstGeom>
          <a:noFill/>
        </p:spPr>
        <p:txBody>
          <a:bodyPr wrap="square" rtlCol="0">
            <a:spAutoFit/>
          </a:bodyPr>
          <a:lstStyle/>
          <a:p>
            <a:pPr marL="342900" indent="-342900">
              <a:buFont typeface="Wingdings" charset="2"/>
              <a:buChar char="§"/>
            </a:pPr>
            <a:r>
              <a:rPr lang="en-US" sz="2000" dirty="0" smtClean="0">
                <a:latin typeface="Arial"/>
                <a:cs typeface="Arial"/>
              </a:rPr>
              <a:t>Variance in number of progeny</a:t>
            </a:r>
          </a:p>
        </p:txBody>
      </p:sp>
      <p:sp>
        <p:nvSpPr>
          <p:cNvPr id="18" name="TextBox 17"/>
          <p:cNvSpPr txBox="1"/>
          <p:nvPr/>
        </p:nvSpPr>
        <p:spPr>
          <a:xfrm>
            <a:off x="1219200" y="5391213"/>
            <a:ext cx="4727350" cy="400110"/>
          </a:xfrm>
          <a:prstGeom prst="rect">
            <a:avLst/>
          </a:prstGeom>
          <a:noFill/>
        </p:spPr>
        <p:txBody>
          <a:bodyPr wrap="square" rtlCol="0">
            <a:spAutoFit/>
          </a:bodyPr>
          <a:lstStyle/>
          <a:p>
            <a:pPr marL="342900" indent="-342900">
              <a:buFont typeface="Wingdings" charset="2"/>
              <a:buChar char="§"/>
            </a:pPr>
            <a:r>
              <a:rPr lang="en-US" sz="2000" dirty="0" smtClean="0">
                <a:latin typeface="Arial"/>
                <a:cs typeface="Arial"/>
              </a:rPr>
              <a:t>Fluctuating population size</a:t>
            </a:r>
          </a:p>
        </p:txBody>
      </p:sp>
    </p:spTree>
    <p:extLst>
      <p:ext uri="{BB962C8B-B14F-4D97-AF65-F5344CB8AC3E}">
        <p14:creationId xmlns:p14="http://schemas.microsoft.com/office/powerpoint/2010/main" val="208336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9465" y="94386"/>
            <a:ext cx="6322389" cy="523220"/>
          </a:xfrm>
          <a:prstGeom prst="rect">
            <a:avLst/>
          </a:prstGeom>
          <a:noFill/>
        </p:spPr>
        <p:txBody>
          <a:bodyPr wrap="none" rtlCol="0">
            <a:spAutoFit/>
          </a:bodyPr>
          <a:lstStyle/>
          <a:p>
            <a:r>
              <a:rPr lang="en-US" sz="2800" b="1" u="sng" dirty="0" smtClean="0">
                <a:latin typeface="Arial"/>
                <a:cs typeface="Arial"/>
              </a:rPr>
              <a:t>EFFECTIVE POPUALTION SIZE (</a:t>
            </a:r>
            <a:r>
              <a:rPr lang="en-US" sz="2800" b="1" i="1" u="sng" dirty="0" smtClean="0">
                <a:latin typeface="Arial"/>
                <a:cs typeface="Arial"/>
              </a:rPr>
              <a:t>Ne</a:t>
            </a:r>
            <a:r>
              <a:rPr lang="en-US" sz="2800" b="1" u="sng" dirty="0" smtClean="0">
                <a:latin typeface="Arial"/>
                <a:cs typeface="Arial"/>
              </a:rPr>
              <a:t>)</a:t>
            </a:r>
            <a:endParaRPr lang="en-US" sz="2800" b="1" u="sng" dirty="0">
              <a:latin typeface="Arial"/>
              <a:cs typeface="Arial"/>
            </a:endParaRPr>
          </a:p>
        </p:txBody>
      </p:sp>
      <p:sp>
        <p:nvSpPr>
          <p:cNvPr id="5" name="TextBox 4"/>
          <p:cNvSpPr txBox="1"/>
          <p:nvPr/>
        </p:nvSpPr>
        <p:spPr>
          <a:xfrm>
            <a:off x="685801" y="634488"/>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Consider extreme case of one male mating with 100 females</a:t>
            </a:r>
          </a:p>
        </p:txBody>
      </p:sp>
      <p:sp>
        <p:nvSpPr>
          <p:cNvPr id="9" name="TextBox 8"/>
          <p:cNvSpPr txBox="1"/>
          <p:nvPr/>
        </p:nvSpPr>
        <p:spPr>
          <a:xfrm>
            <a:off x="685801" y="3510094"/>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In this case, all progeny will be half sibs even though total N = 101</a:t>
            </a:r>
          </a:p>
        </p:txBody>
      </p:sp>
      <p:sp>
        <p:nvSpPr>
          <p:cNvPr id="14" name="TextBox 13"/>
          <p:cNvSpPr txBox="1"/>
          <p:nvPr/>
        </p:nvSpPr>
        <p:spPr>
          <a:xfrm>
            <a:off x="685801" y="4511979"/>
            <a:ext cx="7924800" cy="461665"/>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Can estimate </a:t>
            </a:r>
            <a:r>
              <a:rPr lang="en-US" sz="2400" i="1" dirty="0" smtClean="0">
                <a:latin typeface="Arial"/>
                <a:cs typeface="Arial"/>
              </a:rPr>
              <a:t>N</a:t>
            </a:r>
            <a:r>
              <a:rPr lang="en-US" sz="2400" i="1" baseline="-25000" dirty="0" smtClean="0">
                <a:latin typeface="Arial"/>
                <a:cs typeface="Arial"/>
              </a:rPr>
              <a:t>e</a:t>
            </a:r>
            <a:r>
              <a:rPr lang="en-US" sz="2400" dirty="0" smtClean="0">
                <a:latin typeface="Arial"/>
                <a:cs typeface="Arial"/>
              </a:rPr>
              <a:t> as:</a:t>
            </a:r>
          </a:p>
        </p:txBody>
      </p:sp>
      <p:sp>
        <p:nvSpPr>
          <p:cNvPr id="15" name="TextBox 14"/>
          <p:cNvSpPr txBox="1"/>
          <p:nvPr/>
        </p:nvSpPr>
        <p:spPr>
          <a:xfrm>
            <a:off x="685801" y="5882816"/>
            <a:ext cx="7924800" cy="461665"/>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In this case, </a:t>
            </a:r>
            <a:r>
              <a:rPr lang="en-US" sz="2400" i="1" dirty="0" smtClean="0">
                <a:latin typeface="Arial"/>
                <a:cs typeface="Arial"/>
              </a:rPr>
              <a:t>N</a:t>
            </a:r>
            <a:r>
              <a:rPr lang="en-US" sz="2400" i="1" baseline="-25000" dirty="0" smtClean="0">
                <a:latin typeface="Arial"/>
                <a:cs typeface="Arial"/>
              </a:rPr>
              <a:t>e</a:t>
            </a:r>
            <a:r>
              <a:rPr lang="en-US" sz="2400" dirty="0" smtClean="0">
                <a:latin typeface="Arial"/>
                <a:cs typeface="Arial"/>
              </a:rPr>
              <a:t> = 4!</a:t>
            </a:r>
          </a:p>
        </p:txBody>
      </p:sp>
      <p:graphicFrame>
        <p:nvGraphicFramePr>
          <p:cNvPr id="11" name="Object 3"/>
          <p:cNvGraphicFramePr>
            <a:graphicFrameLocks noChangeAspect="1"/>
          </p:cNvGraphicFramePr>
          <p:nvPr>
            <p:extLst>
              <p:ext uri="{D42A27DB-BD31-4B8C-83A1-F6EECF244321}">
                <p14:modId xmlns:p14="http://schemas.microsoft.com/office/powerpoint/2010/main" val="3245287967"/>
              </p:ext>
            </p:extLst>
          </p:nvPr>
        </p:nvGraphicFramePr>
        <p:xfrm>
          <a:off x="3094625" y="4844591"/>
          <a:ext cx="2168525" cy="1038225"/>
        </p:xfrm>
        <a:graphic>
          <a:graphicData uri="http://schemas.openxmlformats.org/presentationml/2006/ole">
            <mc:AlternateContent xmlns:mc="http://schemas.openxmlformats.org/markup-compatibility/2006">
              <mc:Choice xmlns:v="urn:schemas-microsoft-com:vml" Requires="v">
                <p:oleObj spid="_x0000_s1087" name="Equation" r:id="rId3" imgW="901700" imgH="431800" progId="Equation.3">
                  <p:embed/>
                </p:oleObj>
              </mc:Choice>
              <mc:Fallback>
                <p:oleObj name="Equation" r:id="rId3" imgW="901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4625" y="4844591"/>
                        <a:ext cx="2168525" cy="10382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5"/>
          <a:stretch>
            <a:fillRect/>
          </a:stretch>
        </p:blipFill>
        <p:spPr>
          <a:xfrm>
            <a:off x="2589720" y="1158888"/>
            <a:ext cx="3288183" cy="2180318"/>
          </a:xfrm>
          <a:prstGeom prst="rect">
            <a:avLst/>
          </a:prstGeom>
        </p:spPr>
      </p:pic>
    </p:spTree>
    <p:extLst>
      <p:ext uri="{BB962C8B-B14F-4D97-AF65-F5344CB8AC3E}">
        <p14:creationId xmlns:p14="http://schemas.microsoft.com/office/powerpoint/2010/main" val="36446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solidFill>
                  <a:srgbClr val="BFBFBF"/>
                </a:solidFill>
                <a:latin typeface="Arial"/>
                <a:cs typeface="Arial"/>
              </a:rPr>
              <a:t>I. What is genetic variation? (terms and basic principles)</a:t>
            </a:r>
            <a:endParaRPr lang="en-US" sz="2400" b="1" dirty="0">
              <a:solidFill>
                <a:srgbClr val="BFBFBF"/>
              </a:solidFill>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II. What determines the amount and distribution of genetic variation?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A. Genetic drift</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B. Selection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C. Gene flow</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D. Mutation</a:t>
            </a:r>
            <a:endParaRPr lang="en-US" sz="2400" b="1" dirty="0">
              <a:solidFill>
                <a:schemeClr val="bg1">
                  <a:lumMod val="75000"/>
                </a:schemeClr>
              </a:solidFill>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III. Effective population size (Ne)</a:t>
            </a:r>
            <a:endParaRPr lang="en-US" sz="2400" b="1" dirty="0">
              <a:solidFill>
                <a:schemeClr val="bg1">
                  <a:lumMod val="75000"/>
                </a:schemeClr>
              </a:solidFill>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solidFill>
                  <a:srgbClr val="000000"/>
                </a:solidFill>
                <a:latin typeface="Arial"/>
                <a:cs typeface="Arial"/>
              </a:rPr>
              <a:t>IV. Neutral vs. adaptive genetic variation</a:t>
            </a:r>
            <a:endParaRPr lang="en-US" sz="2400" b="1" dirty="0">
              <a:solidFill>
                <a:srgbClr val="000000"/>
              </a:solidFill>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 Why genetics is important in conservation: molecular markers as tools &amp; effect of genetics on fitness</a:t>
            </a:r>
            <a:endParaRPr lang="en-US" sz="2400" b="1" dirty="0">
              <a:solidFill>
                <a:schemeClr val="bg1">
                  <a:lumMod val="75000"/>
                </a:schemeClr>
              </a:solidFill>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VI. Population genomics: What is it? Steps involved? Power and limitations.</a:t>
            </a:r>
            <a:endParaRPr lang="en-US" sz="2400" b="1" dirty="0">
              <a:solidFill>
                <a:schemeClr val="bg1">
                  <a:lumMod val="75000"/>
                </a:schemeClr>
              </a:solidFill>
              <a:latin typeface="Arial"/>
              <a:cs typeface="Arial"/>
            </a:endParaRPr>
          </a:p>
        </p:txBody>
      </p:sp>
    </p:spTree>
    <p:extLst>
      <p:ext uri="{BB962C8B-B14F-4D97-AF65-F5344CB8AC3E}">
        <p14:creationId xmlns:p14="http://schemas.microsoft.com/office/powerpoint/2010/main" val="218100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061" y="94386"/>
            <a:ext cx="8204540" cy="523220"/>
          </a:xfrm>
          <a:prstGeom prst="rect">
            <a:avLst/>
          </a:prstGeom>
          <a:noFill/>
        </p:spPr>
        <p:txBody>
          <a:bodyPr wrap="none" rtlCol="0">
            <a:spAutoFit/>
          </a:bodyPr>
          <a:lstStyle/>
          <a:p>
            <a:r>
              <a:rPr lang="en-US" sz="2800" b="1" u="sng" dirty="0" smtClean="0">
                <a:latin typeface="Arial"/>
                <a:cs typeface="Arial"/>
              </a:rPr>
              <a:t>ADAPTIVE VS. NEUTRAL GENETIC VARIATION</a:t>
            </a:r>
            <a:endParaRPr lang="en-US" sz="2800" b="1" u="sng" dirty="0">
              <a:latin typeface="Arial"/>
              <a:cs typeface="Arial"/>
            </a:endParaRPr>
          </a:p>
        </p:txBody>
      </p:sp>
      <p:sp>
        <p:nvSpPr>
          <p:cNvPr id="5" name="TextBox 4"/>
          <p:cNvSpPr txBox="1"/>
          <p:nvPr/>
        </p:nvSpPr>
        <p:spPr>
          <a:xfrm>
            <a:off x="685801" y="634488"/>
            <a:ext cx="7924800" cy="461665"/>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Most of your DNA is “junk”!!!</a:t>
            </a:r>
          </a:p>
        </p:txBody>
      </p:sp>
      <p:sp>
        <p:nvSpPr>
          <p:cNvPr id="9" name="TextBox 8"/>
          <p:cNvSpPr txBox="1"/>
          <p:nvPr/>
        </p:nvSpPr>
        <p:spPr>
          <a:xfrm>
            <a:off x="685801" y="3461741"/>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 &lt;2% of the human genome is “coding” (transcribed into mRNA and then translated into proteins)</a:t>
            </a:r>
          </a:p>
        </p:txBody>
      </p:sp>
      <p:sp>
        <p:nvSpPr>
          <p:cNvPr id="14" name="TextBox 13"/>
          <p:cNvSpPr txBox="1"/>
          <p:nvPr/>
        </p:nvSpPr>
        <p:spPr>
          <a:xfrm>
            <a:off x="685801" y="4304809"/>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Much of the non-coding portion of the genome is “neutral” (b/c not functional, selection doesn’t act on it)</a:t>
            </a:r>
          </a:p>
        </p:txBody>
      </p:sp>
      <p:sp>
        <p:nvSpPr>
          <p:cNvPr id="15" name="TextBox 14"/>
          <p:cNvSpPr txBox="1"/>
          <p:nvPr/>
        </p:nvSpPr>
        <p:spPr>
          <a:xfrm>
            <a:off x="685801" y="5135806"/>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“Neutral” genetic variation </a:t>
            </a:r>
            <a:r>
              <a:rPr lang="en-US" sz="2400" dirty="0" smtClean="0">
                <a:latin typeface="Arial"/>
                <a:cs typeface="Arial"/>
                <a:sym typeface="Wingdings"/>
              </a:rPr>
              <a:t> selection doesn’t act on it (only drift, gene flow, and mutation)</a:t>
            </a:r>
            <a:endParaRPr lang="en-US" sz="2400" dirty="0" smtClean="0">
              <a:latin typeface="Arial"/>
              <a:cs typeface="Arial"/>
            </a:endParaRPr>
          </a:p>
        </p:txBody>
      </p:sp>
      <p:sp>
        <p:nvSpPr>
          <p:cNvPr id="11" name="TextBox 10"/>
          <p:cNvSpPr txBox="1"/>
          <p:nvPr/>
        </p:nvSpPr>
        <p:spPr>
          <a:xfrm>
            <a:off x="685801" y="6001680"/>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“Adaptive” genetic variation </a:t>
            </a:r>
            <a:r>
              <a:rPr lang="en-US" sz="2400" dirty="0" smtClean="0">
                <a:latin typeface="Arial"/>
                <a:cs typeface="Arial"/>
                <a:sym typeface="Wingdings"/>
              </a:rPr>
              <a:t> selection DOES act on it (</a:t>
            </a:r>
            <a:r>
              <a:rPr lang="en-US" sz="2400" b="1" u="sng" dirty="0" smtClean="0">
                <a:latin typeface="Arial"/>
                <a:cs typeface="Arial"/>
                <a:sym typeface="Wingdings"/>
              </a:rPr>
              <a:t>in addition to </a:t>
            </a:r>
            <a:r>
              <a:rPr lang="en-US" sz="2400" dirty="0" smtClean="0">
                <a:latin typeface="Arial"/>
                <a:cs typeface="Arial"/>
                <a:sym typeface="Wingdings"/>
              </a:rPr>
              <a:t>drift, gene flow, and mutation)</a:t>
            </a:r>
            <a:endParaRPr lang="en-US" sz="2400" dirty="0" smtClean="0">
              <a:latin typeface="Arial"/>
              <a:cs typeface="Arial"/>
            </a:endParaRPr>
          </a:p>
        </p:txBody>
      </p:sp>
      <p:pic>
        <p:nvPicPr>
          <p:cNvPr id="2" name="Picture 1"/>
          <p:cNvPicPr>
            <a:picLocks noChangeAspect="1"/>
          </p:cNvPicPr>
          <p:nvPr/>
        </p:nvPicPr>
        <p:blipFill>
          <a:blip r:embed="rId2"/>
          <a:stretch>
            <a:fillRect/>
          </a:stretch>
        </p:blipFill>
        <p:spPr>
          <a:xfrm>
            <a:off x="2623692" y="1159965"/>
            <a:ext cx="3448354" cy="2301776"/>
          </a:xfrm>
          <a:prstGeom prst="rect">
            <a:avLst/>
          </a:prstGeom>
        </p:spPr>
      </p:pic>
    </p:spTree>
    <p:extLst>
      <p:ext uri="{BB962C8B-B14F-4D97-AF65-F5344CB8AC3E}">
        <p14:creationId xmlns:p14="http://schemas.microsoft.com/office/powerpoint/2010/main" val="256428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7322" y="263670"/>
            <a:ext cx="4444550" cy="523220"/>
          </a:xfrm>
          <a:prstGeom prst="rect">
            <a:avLst/>
          </a:prstGeom>
          <a:noFill/>
        </p:spPr>
        <p:txBody>
          <a:bodyPr wrap="none" rtlCol="0">
            <a:spAutoFit/>
          </a:bodyPr>
          <a:lstStyle/>
          <a:p>
            <a:r>
              <a:rPr lang="en-US" sz="2800" b="1" smtClean="0">
                <a:latin typeface="Arial"/>
                <a:cs typeface="Arial"/>
              </a:rPr>
              <a:t>POPULATION GENETICS</a:t>
            </a:r>
            <a:endParaRPr lang="en-US" sz="2800" b="1" dirty="0">
              <a:latin typeface="Arial"/>
              <a:cs typeface="Arial"/>
            </a:endParaRPr>
          </a:p>
        </p:txBody>
      </p:sp>
      <p:sp>
        <p:nvSpPr>
          <p:cNvPr id="3" name="TextBox 2"/>
          <p:cNvSpPr txBox="1"/>
          <p:nvPr/>
        </p:nvSpPr>
        <p:spPr>
          <a:xfrm>
            <a:off x="995071" y="1195636"/>
            <a:ext cx="7820863" cy="20621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i="1" dirty="0" smtClean="0"/>
              <a:t>The study of the distribution of genetic variation within and among populations, and the evolutionary processes that generate this variation.</a:t>
            </a:r>
            <a:endParaRPr lang="en-US" sz="3200" b="1" dirty="0">
              <a:latin typeface="Arial"/>
              <a:cs typeface="Arial"/>
            </a:endParaRPr>
          </a:p>
        </p:txBody>
      </p:sp>
      <p:sp>
        <p:nvSpPr>
          <p:cNvPr id="5" name="TextBox 4"/>
          <p:cNvSpPr txBox="1"/>
          <p:nvPr/>
        </p:nvSpPr>
        <p:spPr>
          <a:xfrm>
            <a:off x="995070" y="3666485"/>
            <a:ext cx="7820863" cy="20621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i="1" dirty="0" smtClean="0">
                <a:solidFill>
                  <a:schemeClr val="tx2">
                    <a:lumMod val="60000"/>
                    <a:lumOff val="40000"/>
                  </a:schemeClr>
                </a:solidFill>
              </a:rPr>
              <a:t>Often, it involves quantifying genetic variation within and among populations, and inferring </a:t>
            </a:r>
            <a:r>
              <a:rPr lang="en-US" sz="3200" b="1" i="1" smtClean="0">
                <a:solidFill>
                  <a:schemeClr val="tx2">
                    <a:lumMod val="60000"/>
                    <a:lumOff val="40000"/>
                  </a:schemeClr>
                </a:solidFill>
              </a:rPr>
              <a:t>the evolutionary processes that generated it.</a:t>
            </a:r>
            <a:endParaRPr lang="en-US" sz="3200" b="1" dirty="0">
              <a:solidFill>
                <a:schemeClr val="tx2">
                  <a:lumMod val="60000"/>
                  <a:lumOff val="40000"/>
                </a:schemeClr>
              </a:solidFill>
              <a:latin typeface="Arial"/>
              <a:cs typeface="Arial"/>
            </a:endParaRPr>
          </a:p>
        </p:txBody>
      </p:sp>
    </p:spTree>
    <p:extLst>
      <p:ext uri="{BB962C8B-B14F-4D97-AF65-F5344CB8AC3E}">
        <p14:creationId xmlns:p14="http://schemas.microsoft.com/office/powerpoint/2010/main" val="189347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061" y="94386"/>
            <a:ext cx="8204540" cy="523220"/>
          </a:xfrm>
          <a:prstGeom prst="rect">
            <a:avLst/>
          </a:prstGeom>
          <a:noFill/>
        </p:spPr>
        <p:txBody>
          <a:bodyPr wrap="none" rtlCol="0">
            <a:spAutoFit/>
          </a:bodyPr>
          <a:lstStyle/>
          <a:p>
            <a:r>
              <a:rPr lang="en-US" sz="2800" b="1" u="sng" dirty="0" smtClean="0">
                <a:latin typeface="Arial"/>
                <a:cs typeface="Arial"/>
              </a:rPr>
              <a:t>ADAPTIVE VS. NEUTRAL GENETIC VARIATION</a:t>
            </a:r>
            <a:endParaRPr lang="en-US" sz="2800" b="1" u="sng" dirty="0">
              <a:latin typeface="Arial"/>
              <a:cs typeface="Arial"/>
            </a:endParaRPr>
          </a:p>
        </p:txBody>
      </p:sp>
      <p:sp>
        <p:nvSpPr>
          <p:cNvPr id="5" name="TextBox 4"/>
          <p:cNvSpPr txBox="1"/>
          <p:nvPr/>
        </p:nvSpPr>
        <p:spPr>
          <a:xfrm>
            <a:off x="685801" y="634488"/>
            <a:ext cx="7924800" cy="830997"/>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How can different evolutionary processes act on different parts of the same genome?!?</a:t>
            </a:r>
          </a:p>
        </p:txBody>
      </p:sp>
      <p:pic>
        <p:nvPicPr>
          <p:cNvPr id="2" name="Picture 1"/>
          <p:cNvPicPr>
            <a:picLocks noChangeAspect="1"/>
          </p:cNvPicPr>
          <p:nvPr/>
        </p:nvPicPr>
        <p:blipFill>
          <a:blip r:embed="rId2"/>
          <a:stretch>
            <a:fillRect/>
          </a:stretch>
        </p:blipFill>
        <p:spPr>
          <a:xfrm>
            <a:off x="188780" y="2592312"/>
            <a:ext cx="8610601" cy="2917308"/>
          </a:xfrm>
          <a:prstGeom prst="rect">
            <a:avLst/>
          </a:prstGeom>
        </p:spPr>
      </p:pic>
      <p:sp>
        <p:nvSpPr>
          <p:cNvPr id="10" name="TextBox 9"/>
          <p:cNvSpPr txBox="1"/>
          <p:nvPr/>
        </p:nvSpPr>
        <p:spPr>
          <a:xfrm>
            <a:off x="685801" y="1850875"/>
            <a:ext cx="7924800" cy="461665"/>
          </a:xfrm>
          <a:prstGeom prst="rect">
            <a:avLst/>
          </a:prstGeom>
          <a:noFill/>
        </p:spPr>
        <p:txBody>
          <a:bodyPr wrap="square" rtlCol="0">
            <a:spAutoFit/>
          </a:bodyPr>
          <a:lstStyle/>
          <a:p>
            <a:pPr>
              <a:buFont typeface="Wingdings" pitchFamily="-65" charset="2"/>
              <a:buChar char="Ø"/>
            </a:pPr>
            <a:r>
              <a:rPr lang="en-US" sz="2400" dirty="0" smtClean="0">
                <a:latin typeface="Arial"/>
                <a:cs typeface="Arial"/>
              </a:rPr>
              <a:t>Different chromosomes and </a:t>
            </a:r>
            <a:r>
              <a:rPr lang="en-US" sz="2400" b="1" i="1" dirty="0" smtClean="0">
                <a:latin typeface="Arial"/>
                <a:cs typeface="Arial"/>
              </a:rPr>
              <a:t>recombination</a:t>
            </a:r>
            <a:r>
              <a:rPr lang="en-US" sz="2400" dirty="0" smtClean="0">
                <a:latin typeface="Arial"/>
                <a:cs typeface="Arial"/>
              </a:rPr>
              <a:t>!</a:t>
            </a:r>
          </a:p>
        </p:txBody>
      </p:sp>
    </p:spTree>
    <p:extLst>
      <p:ext uri="{BB962C8B-B14F-4D97-AF65-F5344CB8AC3E}">
        <p14:creationId xmlns:p14="http://schemas.microsoft.com/office/powerpoint/2010/main" val="420799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solidFill>
                  <a:srgbClr val="BFBFBF"/>
                </a:solidFill>
                <a:latin typeface="Arial"/>
                <a:cs typeface="Arial"/>
              </a:rPr>
              <a:t>I. What is genetic variation? (terms and basic principles)</a:t>
            </a:r>
            <a:endParaRPr lang="en-US" sz="2400" b="1" dirty="0">
              <a:solidFill>
                <a:srgbClr val="BFBFBF"/>
              </a:solidFill>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II. What determines the amount and distribution of genetic variation?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A. Genetic drift</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B. Selection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C. Gene flow</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D. Mutation</a:t>
            </a:r>
            <a:endParaRPr lang="en-US" sz="2400" b="1" dirty="0">
              <a:solidFill>
                <a:schemeClr val="bg1">
                  <a:lumMod val="75000"/>
                </a:schemeClr>
              </a:solidFill>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III. Effective population size (Ne)</a:t>
            </a:r>
            <a:endParaRPr lang="en-US" sz="2400" b="1" dirty="0">
              <a:solidFill>
                <a:schemeClr val="bg1">
                  <a:lumMod val="75000"/>
                </a:schemeClr>
              </a:solidFill>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IV. Neutral vs. adaptive genetic variation</a:t>
            </a:r>
            <a:endParaRPr lang="en-US" sz="2400" b="1" dirty="0">
              <a:solidFill>
                <a:schemeClr val="bg1">
                  <a:lumMod val="75000"/>
                </a:schemeClr>
              </a:solidFill>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solidFill>
                  <a:srgbClr val="000000"/>
                </a:solidFill>
                <a:latin typeface="Arial"/>
                <a:cs typeface="Arial"/>
              </a:rPr>
              <a:t>V. Why genetics is important in conservation: molecular markers as tools &amp; effect of genetics on fitness</a:t>
            </a:r>
            <a:endParaRPr lang="en-US" sz="2400" b="1" dirty="0">
              <a:solidFill>
                <a:srgbClr val="000000"/>
              </a:solidFill>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VI. Population genomics: What is it? Steps involved? Power and limitations.</a:t>
            </a:r>
            <a:endParaRPr lang="en-US" sz="2400" b="1" dirty="0">
              <a:solidFill>
                <a:schemeClr val="bg1">
                  <a:lumMod val="75000"/>
                </a:schemeClr>
              </a:solidFill>
              <a:latin typeface="Arial"/>
              <a:cs typeface="Arial"/>
            </a:endParaRPr>
          </a:p>
        </p:txBody>
      </p:sp>
    </p:spTree>
    <p:extLst>
      <p:ext uri="{BB962C8B-B14F-4D97-AF65-F5344CB8AC3E}">
        <p14:creationId xmlns:p14="http://schemas.microsoft.com/office/powerpoint/2010/main" val="218100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83" y="94386"/>
            <a:ext cx="8989135" cy="523220"/>
          </a:xfrm>
          <a:prstGeom prst="rect">
            <a:avLst/>
          </a:prstGeom>
          <a:noFill/>
        </p:spPr>
        <p:txBody>
          <a:bodyPr wrap="none" rtlCol="0">
            <a:spAutoFit/>
          </a:bodyPr>
          <a:lstStyle/>
          <a:p>
            <a:r>
              <a:rPr lang="en-US" sz="2800" b="1" u="sng" dirty="0" smtClean="0">
                <a:latin typeface="Arial"/>
                <a:cs typeface="Arial"/>
              </a:rPr>
              <a:t>WHY GENETICS IS IMPORTANT IN CONSERVATION</a:t>
            </a:r>
            <a:endParaRPr lang="en-US" sz="2800" b="1" u="sng" dirty="0">
              <a:latin typeface="Arial"/>
              <a:cs typeface="Arial"/>
            </a:endParaRPr>
          </a:p>
        </p:txBody>
      </p:sp>
      <p:sp>
        <p:nvSpPr>
          <p:cNvPr id="5" name="TextBox 4"/>
          <p:cNvSpPr txBox="1"/>
          <p:nvPr/>
        </p:nvSpPr>
        <p:spPr>
          <a:xfrm>
            <a:off x="522764" y="650229"/>
            <a:ext cx="7924800" cy="1200328"/>
          </a:xfrm>
          <a:prstGeom prst="rect">
            <a:avLst/>
          </a:prstGeom>
          <a:noFill/>
        </p:spPr>
        <p:txBody>
          <a:bodyPr wrap="square" rtlCol="0">
            <a:spAutoFit/>
          </a:bodyPr>
          <a:lstStyle/>
          <a:p>
            <a:r>
              <a:rPr lang="en-US" sz="2400" b="1" dirty="0" smtClean="0">
                <a:latin typeface="Arial"/>
                <a:cs typeface="Arial"/>
              </a:rPr>
              <a:t>1. “Molecular markers” (i.e., loci) can be used to infer demographic parameters, evolutionary history, and local adaptation</a:t>
            </a:r>
          </a:p>
        </p:txBody>
      </p:sp>
      <p:sp>
        <p:nvSpPr>
          <p:cNvPr id="8" name="TextBox 7"/>
          <p:cNvSpPr txBox="1"/>
          <p:nvPr/>
        </p:nvSpPr>
        <p:spPr>
          <a:xfrm>
            <a:off x="675164" y="1935261"/>
            <a:ext cx="7924800" cy="1200328"/>
          </a:xfrm>
          <a:prstGeom prst="rect">
            <a:avLst/>
          </a:prstGeom>
          <a:noFill/>
        </p:spPr>
        <p:txBody>
          <a:bodyPr wrap="square" rtlCol="0">
            <a:spAutoFit/>
          </a:bodyPr>
          <a:lstStyle/>
          <a:p>
            <a:pPr marL="342900" indent="-342900">
              <a:buFont typeface="Wingdings" charset="0"/>
              <a:buChar char="Ø"/>
            </a:pPr>
            <a:r>
              <a:rPr lang="en-US" sz="2400" b="1" i="1" dirty="0" smtClean="0">
                <a:latin typeface="Arial"/>
                <a:cs typeface="Arial"/>
              </a:rPr>
              <a:t>Neutral loci: </a:t>
            </a:r>
            <a:r>
              <a:rPr lang="en-US" sz="2400" dirty="0" smtClean="0">
                <a:latin typeface="Arial"/>
                <a:cs typeface="Arial"/>
              </a:rPr>
              <a:t>Can be used to infer demographic parameters (e.g., Ne, gene flow) and evolutionary history (phylogenetic trees)</a:t>
            </a:r>
          </a:p>
        </p:txBody>
      </p:sp>
      <p:sp>
        <p:nvSpPr>
          <p:cNvPr id="10" name="TextBox 9"/>
          <p:cNvSpPr txBox="1"/>
          <p:nvPr/>
        </p:nvSpPr>
        <p:spPr>
          <a:xfrm>
            <a:off x="675164" y="4756211"/>
            <a:ext cx="7924800" cy="830997"/>
          </a:xfrm>
          <a:prstGeom prst="rect">
            <a:avLst/>
          </a:prstGeom>
          <a:noFill/>
        </p:spPr>
        <p:txBody>
          <a:bodyPr wrap="square" rtlCol="0">
            <a:spAutoFit/>
          </a:bodyPr>
          <a:lstStyle/>
          <a:p>
            <a:pPr marL="342900" indent="-342900">
              <a:buFont typeface="Wingdings" charset="0"/>
              <a:buChar char="Ø"/>
            </a:pPr>
            <a:r>
              <a:rPr lang="en-US" sz="2400" b="1" i="1" dirty="0" smtClean="0">
                <a:latin typeface="Arial"/>
                <a:cs typeface="Arial"/>
              </a:rPr>
              <a:t>Loci under selection: </a:t>
            </a:r>
            <a:r>
              <a:rPr lang="en-US" sz="2400" dirty="0" smtClean="0">
                <a:latin typeface="Arial"/>
                <a:cs typeface="Arial"/>
              </a:rPr>
              <a:t>Can be used to infer patterns of local adaptation</a:t>
            </a:r>
          </a:p>
        </p:txBody>
      </p:sp>
      <p:sp>
        <p:nvSpPr>
          <p:cNvPr id="12" name="TextBox 11"/>
          <p:cNvSpPr txBox="1"/>
          <p:nvPr/>
        </p:nvSpPr>
        <p:spPr>
          <a:xfrm>
            <a:off x="2657346" y="3518821"/>
            <a:ext cx="3194813" cy="523220"/>
          </a:xfrm>
          <a:prstGeom prst="rect">
            <a:avLst/>
          </a:prstGeom>
          <a:noFill/>
        </p:spPr>
        <p:txBody>
          <a:bodyPr wrap="square" rtlCol="0">
            <a:spAutoFit/>
          </a:bodyPr>
          <a:lstStyle/>
          <a:p>
            <a:r>
              <a:rPr lang="en-US" sz="2800" dirty="0" smtClean="0">
                <a:latin typeface="Arial"/>
                <a:cs typeface="Arial"/>
              </a:rPr>
              <a:t>Fst = 1 / (4Nm + 1)</a:t>
            </a:r>
          </a:p>
        </p:txBody>
      </p:sp>
    </p:spTree>
    <p:extLst>
      <p:ext uri="{BB962C8B-B14F-4D97-AF65-F5344CB8AC3E}">
        <p14:creationId xmlns:p14="http://schemas.microsoft.com/office/powerpoint/2010/main" val="21016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83" y="94386"/>
            <a:ext cx="8989135" cy="523220"/>
          </a:xfrm>
          <a:prstGeom prst="rect">
            <a:avLst/>
          </a:prstGeom>
          <a:noFill/>
        </p:spPr>
        <p:txBody>
          <a:bodyPr wrap="none" rtlCol="0">
            <a:spAutoFit/>
          </a:bodyPr>
          <a:lstStyle/>
          <a:p>
            <a:r>
              <a:rPr lang="en-US" sz="2800" b="1" u="sng" dirty="0" smtClean="0">
                <a:latin typeface="Arial"/>
                <a:cs typeface="Arial"/>
              </a:rPr>
              <a:t>WHY GENETICS IS IMPORTANT IN CONSERVATION</a:t>
            </a:r>
            <a:endParaRPr lang="en-US" sz="2800" b="1" u="sng" dirty="0">
              <a:latin typeface="Arial"/>
              <a:cs typeface="Arial"/>
            </a:endParaRPr>
          </a:p>
        </p:txBody>
      </p:sp>
      <p:sp>
        <p:nvSpPr>
          <p:cNvPr id="5" name="TextBox 4"/>
          <p:cNvSpPr txBox="1"/>
          <p:nvPr/>
        </p:nvSpPr>
        <p:spPr>
          <a:xfrm>
            <a:off x="522764" y="650229"/>
            <a:ext cx="7924800" cy="830997"/>
          </a:xfrm>
          <a:prstGeom prst="rect">
            <a:avLst/>
          </a:prstGeom>
          <a:noFill/>
        </p:spPr>
        <p:txBody>
          <a:bodyPr wrap="square" rtlCol="0">
            <a:spAutoFit/>
          </a:bodyPr>
          <a:lstStyle/>
          <a:p>
            <a:r>
              <a:rPr lang="en-US" sz="2400" b="1" dirty="0">
                <a:latin typeface="Arial"/>
                <a:cs typeface="Arial"/>
              </a:rPr>
              <a:t>2</a:t>
            </a:r>
            <a:r>
              <a:rPr lang="en-US" sz="2400" b="1" dirty="0" smtClean="0">
                <a:latin typeface="Arial"/>
                <a:cs typeface="Arial"/>
              </a:rPr>
              <a:t>. Genetic variation affects individual fitness, population persistence, and the capacity to adapt</a:t>
            </a:r>
          </a:p>
        </p:txBody>
      </p:sp>
      <p:sp>
        <p:nvSpPr>
          <p:cNvPr id="8" name="TextBox 7"/>
          <p:cNvSpPr txBox="1"/>
          <p:nvPr/>
        </p:nvSpPr>
        <p:spPr>
          <a:xfrm>
            <a:off x="675164" y="1481226"/>
            <a:ext cx="7924800" cy="830997"/>
          </a:xfrm>
          <a:prstGeom prst="rect">
            <a:avLst/>
          </a:prstGeom>
          <a:noFill/>
        </p:spPr>
        <p:txBody>
          <a:bodyPr wrap="square" rtlCol="0">
            <a:spAutoFit/>
          </a:bodyPr>
          <a:lstStyle/>
          <a:p>
            <a:pPr marL="342900" indent="-342900">
              <a:buFont typeface="Wingdings" charset="0"/>
              <a:buChar char="Ø"/>
            </a:pPr>
            <a:r>
              <a:rPr lang="en-US" sz="2400" b="1" i="1" dirty="0" smtClean="0">
                <a:latin typeface="Arial"/>
                <a:cs typeface="Arial"/>
              </a:rPr>
              <a:t>Inbreeding depression: </a:t>
            </a:r>
            <a:r>
              <a:rPr lang="en-US" sz="2400" dirty="0" smtClean="0">
                <a:latin typeface="Arial"/>
                <a:cs typeface="Arial"/>
              </a:rPr>
              <a:t>Reduction in fitness due to mating among close relatives</a:t>
            </a:r>
          </a:p>
        </p:txBody>
      </p:sp>
      <p:sp>
        <p:nvSpPr>
          <p:cNvPr id="13" name="TextBox 12"/>
          <p:cNvSpPr txBox="1"/>
          <p:nvPr/>
        </p:nvSpPr>
        <p:spPr>
          <a:xfrm>
            <a:off x="675164" y="3315413"/>
            <a:ext cx="7924800" cy="830997"/>
          </a:xfrm>
          <a:prstGeom prst="rect">
            <a:avLst/>
          </a:prstGeom>
          <a:noFill/>
        </p:spPr>
        <p:txBody>
          <a:bodyPr wrap="square" rtlCol="0">
            <a:spAutoFit/>
          </a:bodyPr>
          <a:lstStyle/>
          <a:p>
            <a:pPr marL="342900" indent="-342900">
              <a:buFont typeface="Wingdings" charset="0"/>
              <a:buChar char="Ø"/>
            </a:pPr>
            <a:r>
              <a:rPr lang="en-US" sz="2400" b="1" i="1" dirty="0" smtClean="0">
                <a:latin typeface="Arial"/>
                <a:cs typeface="Arial"/>
              </a:rPr>
              <a:t>Adaptive potential: </a:t>
            </a:r>
            <a:r>
              <a:rPr lang="en-US" sz="2400" dirty="0" smtClean="0">
                <a:latin typeface="Arial"/>
                <a:cs typeface="Arial"/>
              </a:rPr>
              <a:t>The rate of adaptive evolution is proportional to the amount of genetic variation</a:t>
            </a:r>
          </a:p>
        </p:txBody>
      </p:sp>
    </p:spTree>
    <p:extLst>
      <p:ext uri="{BB962C8B-B14F-4D97-AF65-F5344CB8AC3E}">
        <p14:creationId xmlns:p14="http://schemas.microsoft.com/office/powerpoint/2010/main" val="427205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83" y="94386"/>
            <a:ext cx="8989135" cy="523220"/>
          </a:xfrm>
          <a:prstGeom prst="rect">
            <a:avLst/>
          </a:prstGeom>
          <a:noFill/>
        </p:spPr>
        <p:txBody>
          <a:bodyPr wrap="none" rtlCol="0">
            <a:spAutoFit/>
          </a:bodyPr>
          <a:lstStyle/>
          <a:p>
            <a:r>
              <a:rPr lang="en-US" sz="2800" b="1" u="sng" dirty="0" smtClean="0">
                <a:latin typeface="Arial"/>
                <a:cs typeface="Arial"/>
              </a:rPr>
              <a:t>WHY GENETICS IS IMPORTANT IN CONSERVATION</a:t>
            </a:r>
            <a:endParaRPr lang="en-US" sz="2800" b="1" u="sng" dirty="0">
              <a:latin typeface="Arial"/>
              <a:cs typeface="Arial"/>
            </a:endParaRPr>
          </a:p>
        </p:txBody>
      </p:sp>
      <p:sp>
        <p:nvSpPr>
          <p:cNvPr id="7" name="TextBox 6"/>
          <p:cNvSpPr txBox="1"/>
          <p:nvPr/>
        </p:nvSpPr>
        <p:spPr>
          <a:xfrm>
            <a:off x="304800" y="685800"/>
            <a:ext cx="8534400" cy="1938992"/>
          </a:xfrm>
          <a:prstGeom prst="rect">
            <a:avLst/>
          </a:prstGeom>
          <a:noFill/>
        </p:spPr>
        <p:txBody>
          <a:bodyPr wrap="square" rtlCol="0">
            <a:spAutoFit/>
          </a:bodyPr>
          <a:lstStyle/>
          <a:p>
            <a:r>
              <a:rPr lang="en-US" sz="2400" i="1" dirty="0" smtClean="0"/>
              <a:t>“As some of our British parks are ancient, it occurred to me that there must have been long-continued close interbreeding with the fallow-deer (</a:t>
            </a:r>
            <a:r>
              <a:rPr lang="en-US" sz="2400" i="1" dirty="0" err="1" smtClean="0"/>
              <a:t>Cervus</a:t>
            </a:r>
            <a:r>
              <a:rPr lang="en-US" sz="2400" i="1" dirty="0" smtClean="0"/>
              <a:t> </a:t>
            </a:r>
            <a:r>
              <a:rPr lang="en-US" sz="2400" i="1" dirty="0" err="1" smtClean="0"/>
              <a:t>dama</a:t>
            </a:r>
            <a:r>
              <a:rPr lang="en-US" sz="2400" i="1" dirty="0" smtClean="0"/>
              <a:t>) kept in them; but on inquiry I find that it is a common practice to infuse new blood by procuring bucks from other parks.” </a:t>
            </a:r>
            <a:r>
              <a:rPr lang="en-US" sz="2400" b="1" i="1" dirty="0" smtClean="0"/>
              <a:t>Charles Darwin (1896)</a:t>
            </a:r>
            <a:endParaRPr lang="en-US" sz="2400" b="1" i="1" dirty="0"/>
          </a:p>
        </p:txBody>
      </p:sp>
      <p:pic>
        <p:nvPicPr>
          <p:cNvPr id="9" name="Picture 8" descr="Ashridge - fallow Deer - 85281.jpg"/>
          <p:cNvPicPr>
            <a:picLocks noChangeAspect="1"/>
          </p:cNvPicPr>
          <p:nvPr/>
        </p:nvPicPr>
        <p:blipFill>
          <a:blip r:embed="rId2"/>
          <a:stretch>
            <a:fillRect/>
          </a:stretch>
        </p:blipFill>
        <p:spPr>
          <a:xfrm>
            <a:off x="3048000" y="2777192"/>
            <a:ext cx="5678208" cy="3776008"/>
          </a:xfrm>
          <a:prstGeom prst="rect">
            <a:avLst/>
          </a:prstGeom>
        </p:spPr>
      </p:pic>
      <p:pic>
        <p:nvPicPr>
          <p:cNvPr id="10" name="Picture 9" descr="charles_darwin.jpg"/>
          <p:cNvPicPr>
            <a:picLocks noChangeAspect="1"/>
          </p:cNvPicPr>
          <p:nvPr/>
        </p:nvPicPr>
        <p:blipFill>
          <a:blip r:embed="rId3"/>
          <a:stretch>
            <a:fillRect/>
          </a:stretch>
        </p:blipFill>
        <p:spPr>
          <a:xfrm>
            <a:off x="447039" y="2777192"/>
            <a:ext cx="2372361" cy="3776008"/>
          </a:xfrm>
          <a:prstGeom prst="rect">
            <a:avLst/>
          </a:prstGeom>
        </p:spPr>
      </p:pic>
    </p:spTree>
    <p:extLst>
      <p:ext uri="{BB962C8B-B14F-4D97-AF65-F5344CB8AC3E}">
        <p14:creationId xmlns:p14="http://schemas.microsoft.com/office/powerpoint/2010/main" val="101673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83" y="94386"/>
            <a:ext cx="8989135" cy="523220"/>
          </a:xfrm>
          <a:prstGeom prst="rect">
            <a:avLst/>
          </a:prstGeom>
          <a:noFill/>
        </p:spPr>
        <p:txBody>
          <a:bodyPr wrap="none" rtlCol="0">
            <a:spAutoFit/>
          </a:bodyPr>
          <a:lstStyle/>
          <a:p>
            <a:r>
              <a:rPr lang="en-US" sz="2800" b="1" u="sng" dirty="0" smtClean="0">
                <a:latin typeface="Arial"/>
                <a:cs typeface="Arial"/>
              </a:rPr>
              <a:t>WHY GENETICS IS IMPORTANT IN CONSERVATION</a:t>
            </a:r>
            <a:endParaRPr lang="en-US" sz="2800" b="1" u="sng" dirty="0">
              <a:latin typeface="Arial"/>
              <a:cs typeface="Arial"/>
            </a:endParaRPr>
          </a:p>
        </p:txBody>
      </p:sp>
      <p:sp>
        <p:nvSpPr>
          <p:cNvPr id="6" name="TextBox 5"/>
          <p:cNvSpPr txBox="1"/>
          <p:nvPr/>
        </p:nvSpPr>
        <p:spPr>
          <a:xfrm>
            <a:off x="381000" y="764050"/>
            <a:ext cx="6248400" cy="523220"/>
          </a:xfrm>
          <a:prstGeom prst="rect">
            <a:avLst/>
          </a:prstGeom>
          <a:noFill/>
        </p:spPr>
        <p:txBody>
          <a:bodyPr wrap="square" rtlCol="0">
            <a:spAutoFit/>
          </a:bodyPr>
          <a:lstStyle/>
          <a:p>
            <a:pPr indent="457200">
              <a:buFont typeface="Wingdings" pitchFamily="-65" charset="2"/>
              <a:buChar char="Ø"/>
            </a:pPr>
            <a:r>
              <a:rPr lang="en-US" sz="2800" b="1" dirty="0" smtClean="0">
                <a:latin typeface="Arial"/>
                <a:cs typeface="Arial"/>
              </a:rPr>
              <a:t>Extinction vortex:</a:t>
            </a:r>
          </a:p>
        </p:txBody>
      </p:sp>
      <p:pic>
        <p:nvPicPr>
          <p:cNvPr id="8" name="Picture 7" descr="14-01.jpg"/>
          <p:cNvPicPr>
            <a:picLocks noChangeAspect="1"/>
          </p:cNvPicPr>
          <p:nvPr/>
        </p:nvPicPr>
        <p:blipFill>
          <a:blip r:embed="rId2"/>
          <a:stretch>
            <a:fillRect/>
          </a:stretch>
        </p:blipFill>
        <p:spPr>
          <a:xfrm>
            <a:off x="1751058" y="1546086"/>
            <a:ext cx="5564142" cy="4854714"/>
          </a:xfrm>
          <a:prstGeom prst="rect">
            <a:avLst/>
          </a:prstGeom>
        </p:spPr>
      </p:pic>
    </p:spTree>
    <p:extLst>
      <p:ext uri="{BB962C8B-B14F-4D97-AF65-F5344CB8AC3E}">
        <p14:creationId xmlns:p14="http://schemas.microsoft.com/office/powerpoint/2010/main" val="35366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 What is genetic variation? (terms and basic principles)</a:t>
            </a:r>
            <a:endParaRPr lang="en-US" sz="2400" b="1" dirty="0">
              <a:solidFill>
                <a:schemeClr val="bg1">
                  <a:lumMod val="75000"/>
                </a:schemeClr>
              </a:solidFill>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II. What determines the amount and distribution of genetic variation?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A. Genetic drift</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B. Selection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C. Gene flow</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D. Mutation</a:t>
            </a:r>
            <a:endParaRPr lang="en-US" sz="2400" b="1" dirty="0">
              <a:solidFill>
                <a:schemeClr val="bg1">
                  <a:lumMod val="75000"/>
                </a:schemeClr>
              </a:solidFill>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III. Effective population size (Ne)</a:t>
            </a:r>
            <a:endParaRPr lang="en-US" sz="2400" b="1" dirty="0">
              <a:solidFill>
                <a:schemeClr val="bg1">
                  <a:lumMod val="75000"/>
                </a:schemeClr>
              </a:solidFill>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IV. Neutral vs. adaptive genetic variation</a:t>
            </a:r>
            <a:endParaRPr lang="en-US" sz="2400" b="1" dirty="0">
              <a:solidFill>
                <a:schemeClr val="bg1">
                  <a:lumMod val="75000"/>
                </a:schemeClr>
              </a:solidFill>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 Why genetics is important in conservation: molecular markers as tools &amp; effect of genetics on fitness</a:t>
            </a:r>
            <a:endParaRPr lang="en-US" sz="2400" b="1" dirty="0">
              <a:solidFill>
                <a:schemeClr val="bg1">
                  <a:lumMod val="75000"/>
                </a:schemeClr>
              </a:solidFill>
              <a:latin typeface="Arial"/>
              <a:cs typeface="Arial"/>
            </a:endParaRPr>
          </a:p>
        </p:txBody>
      </p:sp>
      <p:sp>
        <p:nvSpPr>
          <p:cNvPr id="8" name="TextBox 7"/>
          <p:cNvSpPr txBox="1"/>
          <p:nvPr/>
        </p:nvSpPr>
        <p:spPr>
          <a:xfrm>
            <a:off x="242240" y="5802606"/>
            <a:ext cx="8712692" cy="830997"/>
          </a:xfrm>
          <a:prstGeom prst="rect">
            <a:avLst/>
          </a:prstGeom>
          <a:noFill/>
        </p:spPr>
        <p:txBody>
          <a:bodyPr wrap="square" rtlCol="0">
            <a:spAutoFit/>
          </a:bodyPr>
          <a:lstStyle/>
          <a:p>
            <a:r>
              <a:rPr lang="en-US" sz="2400" b="1" dirty="0" smtClean="0">
                <a:latin typeface="Arial"/>
                <a:cs typeface="Arial"/>
              </a:rPr>
              <a:t>VI. Population genomics: What is it? Steps involved? Power and limitations.</a:t>
            </a:r>
            <a:endParaRPr lang="en-US" sz="2400" b="1" dirty="0">
              <a:latin typeface="Arial"/>
              <a:cs typeface="Arial"/>
            </a:endParaRPr>
          </a:p>
        </p:txBody>
      </p:sp>
    </p:spTree>
    <p:extLst>
      <p:ext uri="{BB962C8B-B14F-4D97-AF65-F5344CB8AC3E}">
        <p14:creationId xmlns:p14="http://schemas.microsoft.com/office/powerpoint/2010/main" val="20650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646331"/>
          </a:xfrm>
          <a:prstGeom prst="rect">
            <a:avLst/>
          </a:prstGeom>
          <a:noFill/>
        </p:spPr>
        <p:txBody>
          <a:bodyPr wrap="square" rtlCol="0">
            <a:spAutoFit/>
          </a:bodyPr>
          <a:lstStyle/>
          <a:p>
            <a:pPr>
              <a:buFont typeface="Wingdings" pitchFamily="-65" charset="2"/>
              <a:buChar char="Ø"/>
            </a:pPr>
            <a:r>
              <a:rPr lang="en-US" sz="3600" b="1" i="1" dirty="0" smtClean="0"/>
              <a:t>DEFINITION:</a:t>
            </a:r>
          </a:p>
        </p:txBody>
      </p:sp>
      <p:sp>
        <p:nvSpPr>
          <p:cNvPr id="7" name="TextBox 6"/>
          <p:cNvSpPr txBox="1"/>
          <p:nvPr/>
        </p:nvSpPr>
        <p:spPr>
          <a:xfrm>
            <a:off x="914400" y="1371600"/>
            <a:ext cx="7924800" cy="2062103"/>
          </a:xfrm>
          <a:prstGeom prst="rect">
            <a:avLst/>
          </a:prstGeom>
          <a:noFill/>
        </p:spPr>
        <p:txBody>
          <a:bodyPr wrap="square" rtlCol="0">
            <a:spAutoFit/>
          </a:bodyPr>
          <a:lstStyle/>
          <a:p>
            <a:pPr>
              <a:buFont typeface="Wingdings" charset="2"/>
              <a:buChar char="§"/>
            </a:pPr>
            <a:r>
              <a:rPr lang="en-US" sz="3200" u="sng" dirty="0" smtClean="0"/>
              <a:t>Black et al. (2001):  </a:t>
            </a:r>
            <a:r>
              <a:rPr lang="en-US" sz="3200" dirty="0" smtClean="0"/>
              <a:t>“simultaneous sampling of numerous variable loci within a genome and the inference of locus-specific effects from the sample distributions.”</a:t>
            </a:r>
          </a:p>
        </p:txBody>
      </p:sp>
      <p:sp>
        <p:nvSpPr>
          <p:cNvPr id="9" name="TextBox 8"/>
          <p:cNvSpPr txBox="1"/>
          <p:nvPr/>
        </p:nvSpPr>
        <p:spPr>
          <a:xfrm>
            <a:off x="914400" y="3429000"/>
            <a:ext cx="7924800" cy="3046988"/>
          </a:xfrm>
          <a:prstGeom prst="rect">
            <a:avLst/>
          </a:prstGeom>
          <a:noFill/>
        </p:spPr>
        <p:txBody>
          <a:bodyPr wrap="square" rtlCol="0">
            <a:spAutoFit/>
          </a:bodyPr>
          <a:lstStyle/>
          <a:p>
            <a:pPr>
              <a:buFont typeface="Wingdings" charset="2"/>
              <a:buChar char="§"/>
            </a:pPr>
            <a:r>
              <a:rPr lang="en-US" sz="3200" u="sng" dirty="0" err="1" smtClean="0"/>
              <a:t>Luikart</a:t>
            </a:r>
            <a:r>
              <a:rPr lang="en-US" sz="3200" u="sng" dirty="0" smtClean="0"/>
              <a:t> et al. (2003):  </a:t>
            </a:r>
            <a:r>
              <a:rPr lang="en-US" sz="3200" dirty="0" smtClean="0"/>
              <a:t>“simultaneous study of numerous loci or genome regions to better understand the roles of evolutionary processes (such as mutation, random genetic drift, gene flow and natural selection) that influence variation across genomes and populations.”</a:t>
            </a:r>
          </a:p>
        </p:txBody>
      </p:sp>
    </p:spTree>
    <p:extLst>
      <p:ext uri="{BB962C8B-B14F-4D97-AF65-F5344CB8AC3E}">
        <p14:creationId xmlns:p14="http://schemas.microsoft.com/office/powerpoint/2010/main" val="208550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646331"/>
          </a:xfrm>
          <a:prstGeom prst="rect">
            <a:avLst/>
          </a:prstGeom>
          <a:noFill/>
        </p:spPr>
        <p:txBody>
          <a:bodyPr wrap="square" rtlCol="0">
            <a:spAutoFit/>
          </a:bodyPr>
          <a:lstStyle/>
          <a:p>
            <a:pPr>
              <a:buFont typeface="Wingdings" pitchFamily="-65" charset="2"/>
              <a:buChar char="Ø"/>
            </a:pPr>
            <a:r>
              <a:rPr lang="en-US" sz="3600" b="1" i="1" dirty="0" smtClean="0"/>
              <a:t>DEFINITION:</a:t>
            </a:r>
          </a:p>
        </p:txBody>
      </p:sp>
      <p:sp>
        <p:nvSpPr>
          <p:cNvPr id="6" name="TextBox 5"/>
          <p:cNvSpPr txBox="1"/>
          <p:nvPr/>
        </p:nvSpPr>
        <p:spPr>
          <a:xfrm>
            <a:off x="914400" y="1524000"/>
            <a:ext cx="7924800" cy="2062103"/>
          </a:xfrm>
          <a:prstGeom prst="rect">
            <a:avLst/>
          </a:prstGeom>
          <a:noFill/>
        </p:spPr>
        <p:txBody>
          <a:bodyPr wrap="square" rtlCol="0">
            <a:spAutoFit/>
          </a:bodyPr>
          <a:lstStyle/>
          <a:p>
            <a:pPr>
              <a:buFont typeface="Wingdings" charset="2"/>
              <a:buChar char="§"/>
            </a:pPr>
            <a:r>
              <a:rPr lang="en-US" sz="3200" u="sng" dirty="0" err="1" smtClean="0"/>
              <a:t>Allendorf</a:t>
            </a:r>
            <a:r>
              <a:rPr lang="en-US" sz="3200" u="sng" dirty="0" smtClean="0"/>
              <a:t> &amp; </a:t>
            </a:r>
            <a:r>
              <a:rPr lang="en-US" sz="3200" u="sng" dirty="0" err="1" smtClean="0"/>
              <a:t>Luikart</a:t>
            </a:r>
            <a:r>
              <a:rPr lang="en-US" sz="3200" u="sng" dirty="0" smtClean="0"/>
              <a:t> (2007):  </a:t>
            </a:r>
            <a:r>
              <a:rPr lang="en-US" sz="3200" dirty="0" smtClean="0"/>
              <a:t>“refers to the study of many DNA markers (e.g., mapped markers and coding genes) in many individuals from different populations.” </a:t>
            </a:r>
          </a:p>
        </p:txBody>
      </p:sp>
    </p:spTree>
    <p:extLst>
      <p:ext uri="{BB962C8B-B14F-4D97-AF65-F5344CB8AC3E}">
        <p14:creationId xmlns:p14="http://schemas.microsoft.com/office/powerpoint/2010/main" val="196394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646331"/>
          </a:xfrm>
          <a:prstGeom prst="rect">
            <a:avLst/>
          </a:prstGeom>
          <a:noFill/>
        </p:spPr>
        <p:txBody>
          <a:bodyPr wrap="square" rtlCol="0">
            <a:spAutoFit/>
          </a:bodyPr>
          <a:lstStyle/>
          <a:p>
            <a:pPr>
              <a:buFont typeface="Wingdings" pitchFamily="-65" charset="2"/>
              <a:buChar char="Ø"/>
            </a:pPr>
            <a:r>
              <a:rPr lang="en-US" sz="3600" b="1" i="1" dirty="0" smtClean="0"/>
              <a:t>GOALS:</a:t>
            </a:r>
          </a:p>
        </p:txBody>
      </p:sp>
      <p:sp>
        <p:nvSpPr>
          <p:cNvPr id="6" name="TextBox 5"/>
          <p:cNvSpPr txBox="1"/>
          <p:nvPr/>
        </p:nvSpPr>
        <p:spPr>
          <a:xfrm>
            <a:off x="914400" y="3453824"/>
            <a:ext cx="7924800" cy="584776"/>
          </a:xfrm>
          <a:prstGeom prst="rect">
            <a:avLst/>
          </a:prstGeom>
          <a:noFill/>
        </p:spPr>
        <p:txBody>
          <a:bodyPr wrap="square" rtlCol="0">
            <a:spAutoFit/>
          </a:bodyPr>
          <a:lstStyle/>
          <a:p>
            <a:pPr>
              <a:buFont typeface="Wingdings" charset="2"/>
              <a:buChar char="§"/>
            </a:pPr>
            <a:r>
              <a:rPr lang="en-US" sz="3200" dirty="0" smtClean="0"/>
              <a:t>Identify loci under selection</a:t>
            </a:r>
          </a:p>
        </p:txBody>
      </p:sp>
      <p:sp>
        <p:nvSpPr>
          <p:cNvPr id="7" name="TextBox 6"/>
          <p:cNvSpPr txBox="1"/>
          <p:nvPr/>
        </p:nvSpPr>
        <p:spPr>
          <a:xfrm>
            <a:off x="914400" y="4526340"/>
            <a:ext cx="7924800" cy="1569660"/>
          </a:xfrm>
          <a:prstGeom prst="rect">
            <a:avLst/>
          </a:prstGeom>
          <a:noFill/>
        </p:spPr>
        <p:txBody>
          <a:bodyPr wrap="square" rtlCol="0">
            <a:spAutoFit/>
          </a:bodyPr>
          <a:lstStyle/>
          <a:p>
            <a:pPr>
              <a:buFont typeface="Wingdings" charset="2"/>
              <a:buChar char="§"/>
            </a:pPr>
            <a:r>
              <a:rPr lang="en-US" sz="3200" dirty="0" smtClean="0"/>
              <a:t>Infer evolutionary or demographic parameters without bias caused by loci under selection </a:t>
            </a:r>
          </a:p>
        </p:txBody>
      </p:sp>
      <p:sp>
        <p:nvSpPr>
          <p:cNvPr id="8" name="TextBox 7"/>
          <p:cNvSpPr txBox="1"/>
          <p:nvPr/>
        </p:nvSpPr>
        <p:spPr>
          <a:xfrm>
            <a:off x="914400" y="2387024"/>
            <a:ext cx="7924800" cy="584776"/>
          </a:xfrm>
          <a:prstGeom prst="rect">
            <a:avLst/>
          </a:prstGeom>
          <a:noFill/>
        </p:spPr>
        <p:txBody>
          <a:bodyPr wrap="square" rtlCol="0">
            <a:spAutoFit/>
          </a:bodyPr>
          <a:lstStyle/>
          <a:p>
            <a:pPr>
              <a:buFont typeface="Wingdings" charset="2"/>
              <a:buChar char="§"/>
            </a:pPr>
            <a:r>
              <a:rPr lang="en-US" sz="3200" dirty="0" smtClean="0"/>
              <a:t>Test for signature of selection</a:t>
            </a:r>
          </a:p>
        </p:txBody>
      </p:sp>
      <p:sp>
        <p:nvSpPr>
          <p:cNvPr id="9" name="TextBox 8"/>
          <p:cNvSpPr txBox="1"/>
          <p:nvPr/>
        </p:nvSpPr>
        <p:spPr>
          <a:xfrm>
            <a:off x="914400" y="1447800"/>
            <a:ext cx="7924800" cy="584776"/>
          </a:xfrm>
          <a:prstGeom prst="rect">
            <a:avLst/>
          </a:prstGeom>
          <a:noFill/>
        </p:spPr>
        <p:txBody>
          <a:bodyPr wrap="square" rtlCol="0">
            <a:spAutoFit/>
          </a:bodyPr>
          <a:lstStyle/>
          <a:p>
            <a:pPr>
              <a:buFont typeface="Wingdings" charset="2"/>
              <a:buChar char="§"/>
            </a:pPr>
            <a:r>
              <a:rPr lang="en-US" sz="3200" dirty="0" smtClean="0"/>
              <a:t>Identify outlier loci</a:t>
            </a:r>
          </a:p>
        </p:txBody>
      </p:sp>
    </p:spTree>
    <p:extLst>
      <p:ext uri="{BB962C8B-B14F-4D97-AF65-F5344CB8AC3E}">
        <p14:creationId xmlns:p14="http://schemas.microsoft.com/office/powerpoint/2010/main" val="125866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latin typeface="Arial"/>
                <a:cs typeface="Arial"/>
              </a:rPr>
              <a:t>I. What is genetic variation? (terms and basic principles)</a:t>
            </a:r>
            <a:endParaRPr lang="en-US" sz="2400" b="1" dirty="0">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latin typeface="Arial"/>
                <a:cs typeface="Arial"/>
              </a:rPr>
              <a:t>II. What determines the amount and distribution of genetic variation?</a:t>
            </a:r>
          </a:p>
          <a:p>
            <a:r>
              <a:rPr lang="en-US" sz="2400" b="1" dirty="0">
                <a:latin typeface="Arial"/>
                <a:cs typeface="Arial"/>
              </a:rPr>
              <a:t>	</a:t>
            </a:r>
            <a:r>
              <a:rPr lang="en-US" sz="2400" b="1" dirty="0" smtClean="0">
                <a:latin typeface="Arial"/>
                <a:cs typeface="Arial"/>
              </a:rPr>
              <a:t>A. Genetic drift</a:t>
            </a:r>
          </a:p>
          <a:p>
            <a:r>
              <a:rPr lang="en-US" sz="2400" b="1" dirty="0">
                <a:latin typeface="Arial"/>
                <a:cs typeface="Arial"/>
              </a:rPr>
              <a:t>	</a:t>
            </a:r>
            <a:r>
              <a:rPr lang="en-US" sz="2400" b="1" dirty="0" smtClean="0">
                <a:latin typeface="Arial"/>
                <a:cs typeface="Arial"/>
              </a:rPr>
              <a:t>B. Selection</a:t>
            </a:r>
          </a:p>
          <a:p>
            <a:r>
              <a:rPr lang="en-US" sz="2400" b="1" dirty="0">
                <a:latin typeface="Arial"/>
                <a:cs typeface="Arial"/>
              </a:rPr>
              <a:t>	</a:t>
            </a:r>
            <a:r>
              <a:rPr lang="en-US" sz="2400" b="1" dirty="0" smtClean="0">
                <a:latin typeface="Arial"/>
                <a:cs typeface="Arial"/>
              </a:rPr>
              <a:t>C. Gene flow</a:t>
            </a:r>
          </a:p>
          <a:p>
            <a:r>
              <a:rPr lang="en-US" sz="2400" b="1" dirty="0">
                <a:latin typeface="Arial"/>
                <a:cs typeface="Arial"/>
              </a:rPr>
              <a:t>	</a:t>
            </a:r>
            <a:r>
              <a:rPr lang="en-US" sz="2400" b="1" dirty="0" smtClean="0">
                <a:latin typeface="Arial"/>
                <a:cs typeface="Arial"/>
              </a:rPr>
              <a:t>D. Mutation</a:t>
            </a:r>
            <a:endParaRPr lang="en-US" sz="2400" b="1" dirty="0">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latin typeface="Arial"/>
                <a:cs typeface="Arial"/>
              </a:rPr>
              <a:t>III. Effective population size (Ne)</a:t>
            </a:r>
            <a:endParaRPr lang="en-US" sz="2400" b="1" dirty="0">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latin typeface="Arial"/>
                <a:cs typeface="Arial"/>
              </a:rPr>
              <a:t>IV. Neutral vs. adaptive genetic variation</a:t>
            </a:r>
            <a:endParaRPr lang="en-US" sz="2400" b="1" dirty="0">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latin typeface="Arial"/>
                <a:cs typeface="Arial"/>
              </a:rPr>
              <a:t>V. Why genetics is important in conservation: molecular markers as tools &amp; effect of genetics on fitness</a:t>
            </a:r>
            <a:endParaRPr lang="en-US" sz="2400" b="1" dirty="0">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latin typeface="Arial"/>
                <a:cs typeface="Arial"/>
              </a:rPr>
              <a:t>VI. Population genomics: What is it? Steps involved? Power and limitations.</a:t>
            </a:r>
            <a:endParaRPr lang="en-US" sz="2400" b="1" dirty="0">
              <a:latin typeface="Arial"/>
              <a:cs typeface="Arial"/>
            </a:endParaRPr>
          </a:p>
        </p:txBody>
      </p:sp>
    </p:spTree>
    <p:extLst>
      <p:ext uri="{BB962C8B-B14F-4D97-AF65-F5344CB8AC3E}">
        <p14:creationId xmlns:p14="http://schemas.microsoft.com/office/powerpoint/2010/main" val="61703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1200329"/>
          </a:xfrm>
          <a:prstGeom prst="rect">
            <a:avLst/>
          </a:prstGeom>
          <a:noFill/>
        </p:spPr>
        <p:txBody>
          <a:bodyPr wrap="square" rtlCol="0">
            <a:spAutoFit/>
          </a:bodyPr>
          <a:lstStyle/>
          <a:p>
            <a:pPr>
              <a:buFont typeface="Wingdings" pitchFamily="-65" charset="2"/>
              <a:buChar char="Ø"/>
            </a:pPr>
            <a:r>
              <a:rPr lang="en-US" sz="3600" b="1" i="1" dirty="0" smtClean="0"/>
              <a:t>RELATIONSHIP W/ POPULATION GENETICS</a:t>
            </a:r>
          </a:p>
        </p:txBody>
      </p:sp>
      <p:sp>
        <p:nvSpPr>
          <p:cNvPr id="6" name="TextBox 5"/>
          <p:cNvSpPr txBox="1"/>
          <p:nvPr/>
        </p:nvSpPr>
        <p:spPr>
          <a:xfrm>
            <a:off x="914400" y="2006024"/>
            <a:ext cx="7924800" cy="1077218"/>
          </a:xfrm>
          <a:prstGeom prst="rect">
            <a:avLst/>
          </a:prstGeom>
          <a:noFill/>
        </p:spPr>
        <p:txBody>
          <a:bodyPr wrap="square" rtlCol="0">
            <a:spAutoFit/>
          </a:bodyPr>
          <a:lstStyle/>
          <a:p>
            <a:pPr>
              <a:buFont typeface="Wingdings" charset="2"/>
              <a:buChar char="§"/>
            </a:pPr>
            <a:r>
              <a:rPr lang="en-US" sz="3200" dirty="0" smtClean="0"/>
              <a:t>Population genomics just “population genetics writ large”?</a:t>
            </a:r>
          </a:p>
        </p:txBody>
      </p:sp>
      <p:sp>
        <p:nvSpPr>
          <p:cNvPr id="7" name="TextBox 6"/>
          <p:cNvSpPr txBox="1"/>
          <p:nvPr/>
        </p:nvSpPr>
        <p:spPr>
          <a:xfrm>
            <a:off x="914400" y="3312855"/>
            <a:ext cx="7924800" cy="2554545"/>
          </a:xfrm>
          <a:prstGeom prst="rect">
            <a:avLst/>
          </a:prstGeom>
          <a:noFill/>
        </p:spPr>
        <p:txBody>
          <a:bodyPr wrap="square" rtlCol="0">
            <a:spAutoFit/>
          </a:bodyPr>
          <a:lstStyle/>
          <a:p>
            <a:pPr>
              <a:buFont typeface="Wingdings" charset="2"/>
              <a:buChar char="§"/>
            </a:pPr>
            <a:r>
              <a:rPr lang="en-US" sz="3200" dirty="0" smtClean="0"/>
              <a:t>Yes?:  Long-recognized that analyzing only a few loci or only one class of markers can provide an incomplete or biased view of genome and of population history or relationships  </a:t>
            </a:r>
          </a:p>
        </p:txBody>
      </p:sp>
    </p:spTree>
    <p:extLst>
      <p:ext uri="{BB962C8B-B14F-4D97-AF65-F5344CB8AC3E}">
        <p14:creationId xmlns:p14="http://schemas.microsoft.com/office/powerpoint/2010/main" val="171009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1200329"/>
          </a:xfrm>
          <a:prstGeom prst="rect">
            <a:avLst/>
          </a:prstGeom>
          <a:noFill/>
        </p:spPr>
        <p:txBody>
          <a:bodyPr wrap="square" rtlCol="0">
            <a:spAutoFit/>
          </a:bodyPr>
          <a:lstStyle/>
          <a:p>
            <a:pPr>
              <a:buFont typeface="Wingdings" pitchFamily="-65" charset="2"/>
              <a:buChar char="Ø"/>
            </a:pPr>
            <a:r>
              <a:rPr lang="en-US" sz="3600" b="1" i="1" dirty="0" smtClean="0"/>
              <a:t>RELATIONSHIP W/ POPULATION GENETICS</a:t>
            </a:r>
          </a:p>
        </p:txBody>
      </p:sp>
      <p:sp>
        <p:nvSpPr>
          <p:cNvPr id="6" name="TextBox 5"/>
          <p:cNvSpPr txBox="1"/>
          <p:nvPr/>
        </p:nvSpPr>
        <p:spPr>
          <a:xfrm>
            <a:off x="914400" y="2006024"/>
            <a:ext cx="7924800" cy="1077218"/>
          </a:xfrm>
          <a:prstGeom prst="rect">
            <a:avLst/>
          </a:prstGeom>
          <a:noFill/>
        </p:spPr>
        <p:txBody>
          <a:bodyPr wrap="square" rtlCol="0">
            <a:spAutoFit/>
          </a:bodyPr>
          <a:lstStyle/>
          <a:p>
            <a:pPr>
              <a:buFont typeface="Wingdings" charset="2"/>
              <a:buChar char="§"/>
            </a:pPr>
            <a:r>
              <a:rPr lang="en-US" sz="3200" dirty="0" smtClean="0"/>
              <a:t>Population genomics just “population genetics writ large”?</a:t>
            </a:r>
          </a:p>
        </p:txBody>
      </p:sp>
      <p:sp>
        <p:nvSpPr>
          <p:cNvPr id="7" name="TextBox 6"/>
          <p:cNvSpPr txBox="1"/>
          <p:nvPr/>
        </p:nvSpPr>
        <p:spPr>
          <a:xfrm>
            <a:off x="914400" y="3312855"/>
            <a:ext cx="7924800" cy="2554545"/>
          </a:xfrm>
          <a:prstGeom prst="rect">
            <a:avLst/>
          </a:prstGeom>
          <a:noFill/>
        </p:spPr>
        <p:txBody>
          <a:bodyPr wrap="square" rtlCol="0">
            <a:spAutoFit/>
          </a:bodyPr>
          <a:lstStyle/>
          <a:p>
            <a:pPr>
              <a:buFont typeface="Wingdings" charset="2"/>
              <a:buChar char="§"/>
            </a:pPr>
            <a:r>
              <a:rPr lang="en-US" sz="3200" dirty="0" smtClean="0"/>
              <a:t>No?:  Only now is it possible to genotype vast numbers of marker loci (“genome typing”) in many individuals and populations of non-model organisms.  Also, new software available to ID outlier loci.  </a:t>
            </a:r>
          </a:p>
        </p:txBody>
      </p:sp>
    </p:spTree>
    <p:extLst>
      <p:ext uri="{BB962C8B-B14F-4D97-AF65-F5344CB8AC3E}">
        <p14:creationId xmlns:p14="http://schemas.microsoft.com/office/powerpoint/2010/main" val="177750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2492" y="0"/>
            <a:ext cx="6506108" cy="830997"/>
          </a:xfrm>
          <a:prstGeom prst="rect">
            <a:avLst/>
          </a:prstGeom>
          <a:noFill/>
        </p:spPr>
        <p:txBody>
          <a:bodyPr wrap="none" rtlCol="0">
            <a:spAutoFit/>
          </a:bodyPr>
          <a:lstStyle/>
          <a:p>
            <a:r>
              <a:rPr lang="en-US" sz="4800" b="1" dirty="0" smtClean="0"/>
              <a:t>POPULATION GENOMICS</a:t>
            </a:r>
            <a:endParaRPr lang="en-US" sz="4800" b="1" dirty="0"/>
          </a:p>
        </p:txBody>
      </p:sp>
      <p:sp>
        <p:nvSpPr>
          <p:cNvPr id="5" name="TextBox 4"/>
          <p:cNvSpPr txBox="1"/>
          <p:nvPr/>
        </p:nvSpPr>
        <p:spPr>
          <a:xfrm>
            <a:off x="685801" y="801469"/>
            <a:ext cx="7924800" cy="1200329"/>
          </a:xfrm>
          <a:prstGeom prst="rect">
            <a:avLst/>
          </a:prstGeom>
          <a:noFill/>
        </p:spPr>
        <p:txBody>
          <a:bodyPr wrap="square" rtlCol="0">
            <a:spAutoFit/>
          </a:bodyPr>
          <a:lstStyle/>
          <a:p>
            <a:pPr>
              <a:buFont typeface="Wingdings" pitchFamily="-65" charset="2"/>
              <a:buChar char="Ø"/>
            </a:pPr>
            <a:r>
              <a:rPr lang="en-US" sz="3600" b="1" i="1" dirty="0" smtClean="0"/>
              <a:t>RELATIONSHIP W/ POPULATION GENETICS</a:t>
            </a:r>
          </a:p>
        </p:txBody>
      </p:sp>
      <p:sp>
        <p:nvSpPr>
          <p:cNvPr id="6" name="TextBox 5"/>
          <p:cNvSpPr txBox="1"/>
          <p:nvPr/>
        </p:nvSpPr>
        <p:spPr>
          <a:xfrm>
            <a:off x="914400" y="2006024"/>
            <a:ext cx="7924800" cy="2062103"/>
          </a:xfrm>
          <a:prstGeom prst="rect">
            <a:avLst/>
          </a:prstGeom>
          <a:noFill/>
        </p:spPr>
        <p:txBody>
          <a:bodyPr wrap="square" rtlCol="0">
            <a:spAutoFit/>
          </a:bodyPr>
          <a:lstStyle/>
          <a:p>
            <a:pPr>
              <a:buFont typeface="Wingdings" charset="2"/>
              <a:buChar char="§"/>
            </a:pPr>
            <a:r>
              <a:rPr lang="en-US" sz="3200" dirty="0" smtClean="0"/>
              <a:t>Thus although population genomics goals not new, we’re finally in a position to ID outliers and make evolutionary inferences based on HUGE numbers of loci</a:t>
            </a:r>
          </a:p>
        </p:txBody>
      </p:sp>
    </p:spTree>
    <p:extLst>
      <p:ext uri="{BB962C8B-B14F-4D97-AF65-F5344CB8AC3E}">
        <p14:creationId xmlns:p14="http://schemas.microsoft.com/office/powerpoint/2010/main" val="87039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036" y="0"/>
            <a:ext cx="8991764" cy="830997"/>
          </a:xfrm>
          <a:prstGeom prst="rect">
            <a:avLst/>
          </a:prstGeom>
          <a:noFill/>
        </p:spPr>
        <p:txBody>
          <a:bodyPr wrap="none" rtlCol="0">
            <a:spAutoFit/>
          </a:bodyPr>
          <a:lstStyle/>
          <a:p>
            <a:r>
              <a:rPr lang="en-US" sz="4800" b="1" dirty="0" smtClean="0"/>
              <a:t>STEPS OF POPULATION GENOMICS</a:t>
            </a:r>
            <a:endParaRPr lang="en-US" sz="4800" b="1" dirty="0"/>
          </a:p>
        </p:txBody>
      </p:sp>
      <p:pic>
        <p:nvPicPr>
          <p:cNvPr id="8" name="Picture 7"/>
          <p:cNvPicPr>
            <a:picLocks noChangeAspect="1"/>
          </p:cNvPicPr>
          <p:nvPr/>
        </p:nvPicPr>
        <p:blipFill>
          <a:blip r:embed="rId2"/>
          <a:stretch>
            <a:fillRect/>
          </a:stretch>
        </p:blipFill>
        <p:spPr>
          <a:xfrm>
            <a:off x="2438400" y="1130300"/>
            <a:ext cx="4470400" cy="5041900"/>
          </a:xfrm>
          <a:prstGeom prst="rect">
            <a:avLst/>
          </a:prstGeom>
        </p:spPr>
      </p:pic>
    </p:spTree>
    <p:extLst>
      <p:ext uri="{BB962C8B-B14F-4D97-AF65-F5344CB8AC3E}">
        <p14:creationId xmlns:p14="http://schemas.microsoft.com/office/powerpoint/2010/main" val="37708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509661" cy="830997"/>
          </a:xfrm>
          <a:prstGeom prst="rect">
            <a:avLst/>
          </a:prstGeom>
          <a:noFill/>
        </p:spPr>
        <p:txBody>
          <a:bodyPr wrap="none" rtlCol="0">
            <a:spAutoFit/>
          </a:bodyPr>
          <a:lstStyle/>
          <a:p>
            <a:r>
              <a:rPr lang="en-US" sz="4800" b="1" dirty="0" smtClean="0"/>
              <a:t>STEP 1: Sample many individuals</a:t>
            </a:r>
            <a:endParaRPr lang="en-US" sz="4800" b="1" dirty="0"/>
          </a:p>
        </p:txBody>
      </p:sp>
      <p:sp>
        <p:nvSpPr>
          <p:cNvPr id="3" name="TextBox 2"/>
          <p:cNvSpPr txBox="1"/>
          <p:nvPr/>
        </p:nvSpPr>
        <p:spPr>
          <a:xfrm>
            <a:off x="685801" y="801469"/>
            <a:ext cx="7924800" cy="1754327"/>
          </a:xfrm>
          <a:prstGeom prst="rect">
            <a:avLst/>
          </a:prstGeom>
          <a:noFill/>
        </p:spPr>
        <p:txBody>
          <a:bodyPr wrap="square" rtlCol="0">
            <a:spAutoFit/>
          </a:bodyPr>
          <a:lstStyle/>
          <a:p>
            <a:pPr>
              <a:buFont typeface="Wingdings" pitchFamily="-65" charset="2"/>
              <a:buChar char="Ø"/>
            </a:pPr>
            <a:r>
              <a:rPr lang="en-US" sz="3600" dirty="0" smtClean="0"/>
              <a:t>First step is to sample dozen or hundreds of individuals from one or more populations</a:t>
            </a:r>
          </a:p>
        </p:txBody>
      </p:sp>
      <p:sp>
        <p:nvSpPr>
          <p:cNvPr id="5" name="TextBox 4"/>
          <p:cNvSpPr txBox="1"/>
          <p:nvPr/>
        </p:nvSpPr>
        <p:spPr>
          <a:xfrm>
            <a:off x="685800" y="2514600"/>
            <a:ext cx="7924800" cy="1200329"/>
          </a:xfrm>
          <a:prstGeom prst="rect">
            <a:avLst/>
          </a:prstGeom>
          <a:noFill/>
        </p:spPr>
        <p:txBody>
          <a:bodyPr wrap="square" rtlCol="0">
            <a:spAutoFit/>
          </a:bodyPr>
          <a:lstStyle/>
          <a:p>
            <a:pPr>
              <a:buFont typeface="Wingdings" pitchFamily="-65" charset="2"/>
              <a:buChar char="Ø"/>
            </a:pPr>
            <a:r>
              <a:rPr lang="en-US" sz="3600" dirty="0" smtClean="0"/>
              <a:t>Specific sampling design and sample sizes depends on question:</a:t>
            </a:r>
          </a:p>
        </p:txBody>
      </p:sp>
      <p:sp>
        <p:nvSpPr>
          <p:cNvPr id="6" name="TextBox 5"/>
          <p:cNvSpPr txBox="1"/>
          <p:nvPr/>
        </p:nvSpPr>
        <p:spPr>
          <a:xfrm>
            <a:off x="914400" y="3729097"/>
            <a:ext cx="7924800" cy="1077218"/>
          </a:xfrm>
          <a:prstGeom prst="rect">
            <a:avLst/>
          </a:prstGeom>
          <a:noFill/>
        </p:spPr>
        <p:txBody>
          <a:bodyPr wrap="square" rtlCol="0">
            <a:spAutoFit/>
          </a:bodyPr>
          <a:lstStyle/>
          <a:p>
            <a:pPr>
              <a:buFont typeface="Wingdings" charset="2"/>
              <a:buChar char="§"/>
            </a:pPr>
            <a:r>
              <a:rPr lang="en-US" sz="3200" dirty="0" smtClean="0"/>
              <a:t>Estimating </a:t>
            </a:r>
            <a:r>
              <a:rPr lang="en-US" sz="3200" i="1" dirty="0" smtClean="0"/>
              <a:t>N</a:t>
            </a:r>
            <a:r>
              <a:rPr lang="en-US" sz="3200" i="1" baseline="-25000" dirty="0" smtClean="0"/>
              <a:t>e</a:t>
            </a:r>
            <a:r>
              <a:rPr lang="en-US" sz="3200" dirty="0" smtClean="0"/>
              <a:t>:  30-50 individuals from a single population might be adequate</a:t>
            </a:r>
          </a:p>
        </p:txBody>
      </p:sp>
      <p:sp>
        <p:nvSpPr>
          <p:cNvPr id="7" name="TextBox 6"/>
          <p:cNvSpPr txBox="1"/>
          <p:nvPr/>
        </p:nvSpPr>
        <p:spPr>
          <a:xfrm>
            <a:off x="914400" y="4866382"/>
            <a:ext cx="7924800" cy="1569660"/>
          </a:xfrm>
          <a:prstGeom prst="rect">
            <a:avLst/>
          </a:prstGeom>
          <a:noFill/>
        </p:spPr>
        <p:txBody>
          <a:bodyPr wrap="square" rtlCol="0">
            <a:spAutoFit/>
          </a:bodyPr>
          <a:lstStyle/>
          <a:p>
            <a:pPr>
              <a:buFont typeface="Wingdings" charset="2"/>
              <a:buChar char="§"/>
            </a:pPr>
            <a:r>
              <a:rPr lang="en-US" sz="3200" dirty="0" smtClean="0"/>
              <a:t>Estimating adaptive genetic differentiation:  100s of individuals across a geographic selection gradient</a:t>
            </a:r>
          </a:p>
        </p:txBody>
      </p:sp>
    </p:spTree>
    <p:extLst>
      <p:ext uri="{BB962C8B-B14F-4D97-AF65-F5344CB8AC3E}">
        <p14:creationId xmlns:p14="http://schemas.microsoft.com/office/powerpoint/2010/main" val="25383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509661" cy="830997"/>
          </a:xfrm>
          <a:prstGeom prst="rect">
            <a:avLst/>
          </a:prstGeom>
          <a:noFill/>
        </p:spPr>
        <p:txBody>
          <a:bodyPr wrap="none" rtlCol="0">
            <a:spAutoFit/>
          </a:bodyPr>
          <a:lstStyle/>
          <a:p>
            <a:r>
              <a:rPr lang="en-US" sz="4800" b="1" dirty="0" smtClean="0"/>
              <a:t>STEP 1: Sample many individuals</a:t>
            </a:r>
            <a:endParaRPr lang="en-US" sz="4800" b="1" dirty="0"/>
          </a:p>
        </p:txBody>
      </p:sp>
      <p:sp>
        <p:nvSpPr>
          <p:cNvPr id="3" name="TextBox 2"/>
          <p:cNvSpPr txBox="1"/>
          <p:nvPr/>
        </p:nvSpPr>
        <p:spPr>
          <a:xfrm>
            <a:off x="685801" y="801469"/>
            <a:ext cx="7924800" cy="1754327"/>
          </a:xfrm>
          <a:prstGeom prst="rect">
            <a:avLst/>
          </a:prstGeom>
          <a:noFill/>
        </p:spPr>
        <p:txBody>
          <a:bodyPr wrap="square" rtlCol="0">
            <a:spAutoFit/>
          </a:bodyPr>
          <a:lstStyle/>
          <a:p>
            <a:pPr>
              <a:buFont typeface="Wingdings" pitchFamily="-65" charset="2"/>
              <a:buChar char="Ø"/>
            </a:pPr>
            <a:r>
              <a:rPr lang="en-US" sz="3600" dirty="0" smtClean="0"/>
              <a:t>Example of sampling design to test for divergent selection across elevational gradient:</a:t>
            </a:r>
          </a:p>
        </p:txBody>
      </p:sp>
      <p:sp>
        <p:nvSpPr>
          <p:cNvPr id="8" name="Freeform 7"/>
          <p:cNvSpPr/>
          <p:nvPr/>
        </p:nvSpPr>
        <p:spPr>
          <a:xfrm>
            <a:off x="291750" y="3560926"/>
            <a:ext cx="4271188" cy="2599905"/>
          </a:xfrm>
          <a:custGeom>
            <a:avLst/>
            <a:gdLst>
              <a:gd name="connsiteX0" fmla="*/ 0 w 4271188"/>
              <a:gd name="connsiteY0" fmla="*/ 2050750 h 2599905"/>
              <a:gd name="connsiteX1" fmla="*/ 1227066 w 4271188"/>
              <a:gd name="connsiteY1" fmla="*/ 0 h 2599905"/>
              <a:gd name="connsiteX2" fmla="*/ 1827727 w 4271188"/>
              <a:gd name="connsiteY2" fmla="*/ 1012504 h 2599905"/>
              <a:gd name="connsiteX3" fmla="*/ 2394065 w 4271188"/>
              <a:gd name="connsiteY3" fmla="*/ 1784753 h 2599905"/>
              <a:gd name="connsiteX4" fmla="*/ 3260734 w 4271188"/>
              <a:gd name="connsiteY4" fmla="*/ 2471197 h 2599905"/>
              <a:gd name="connsiteX5" fmla="*/ 4015852 w 4271188"/>
              <a:gd name="connsiteY5" fmla="*/ 2599905 h 2599905"/>
              <a:gd name="connsiteX6" fmla="*/ 4015852 w 4271188"/>
              <a:gd name="connsiteY6" fmla="*/ 2599905 h 259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1188" h="2599905">
                <a:moveTo>
                  <a:pt x="0" y="2050750"/>
                </a:moveTo>
                <a:lnTo>
                  <a:pt x="1227066" y="0"/>
                </a:lnTo>
                <a:lnTo>
                  <a:pt x="1827727" y="1012504"/>
                </a:lnTo>
                <a:lnTo>
                  <a:pt x="2394065" y="1784753"/>
                </a:lnTo>
                <a:lnTo>
                  <a:pt x="3260734" y="2471197"/>
                </a:lnTo>
                <a:cubicBezTo>
                  <a:pt x="3512519" y="2513631"/>
                  <a:pt x="4271188" y="2599905"/>
                  <a:pt x="4015852" y="2599905"/>
                </a:cubicBezTo>
                <a:lnTo>
                  <a:pt x="4015852" y="2599905"/>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p:nvPr/>
        </p:nvSpPr>
        <p:spPr>
          <a:xfrm>
            <a:off x="1524000" y="39624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676400" y="41148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409700" y="41910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71700" y="50292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324100" y="51816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057400" y="52578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29000" y="60084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81400" y="61608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314700" y="62370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157776" y="3429000"/>
            <a:ext cx="1423624" cy="523220"/>
          </a:xfrm>
          <a:prstGeom prst="rect">
            <a:avLst/>
          </a:prstGeom>
          <a:noFill/>
        </p:spPr>
        <p:txBody>
          <a:bodyPr wrap="none" rtlCol="0">
            <a:spAutoFit/>
          </a:bodyPr>
          <a:lstStyle/>
          <a:p>
            <a:r>
              <a:rPr lang="en-US" sz="1400" dirty="0" smtClean="0"/>
              <a:t>30-50 individuals</a:t>
            </a:r>
          </a:p>
          <a:p>
            <a:r>
              <a:rPr lang="en-US" sz="1400" dirty="0" smtClean="0"/>
              <a:t>per population</a:t>
            </a:r>
            <a:endParaRPr lang="en-US" sz="1400" dirty="0"/>
          </a:p>
        </p:txBody>
      </p:sp>
      <p:cxnSp>
        <p:nvCxnSpPr>
          <p:cNvPr id="20" name="Straight Arrow Connector 19"/>
          <p:cNvCxnSpPr/>
          <p:nvPr/>
        </p:nvCxnSpPr>
        <p:spPr>
          <a:xfrm rot="10800000" flipV="1">
            <a:off x="1638300" y="3719155"/>
            <a:ext cx="595676" cy="3194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81000" y="2895600"/>
            <a:ext cx="2410235" cy="338554"/>
          </a:xfrm>
          <a:prstGeom prst="rect">
            <a:avLst/>
          </a:prstGeom>
          <a:noFill/>
        </p:spPr>
        <p:txBody>
          <a:bodyPr wrap="none" rtlCol="0">
            <a:spAutoFit/>
          </a:bodyPr>
          <a:lstStyle/>
          <a:p>
            <a:r>
              <a:rPr lang="en-US" sz="1600" b="1" u="sng" dirty="0" smtClean="0"/>
              <a:t>ELEVATIONAL TRANSECT 1</a:t>
            </a:r>
            <a:endParaRPr lang="en-US" sz="1600" b="1" u="sng" dirty="0"/>
          </a:p>
        </p:txBody>
      </p:sp>
      <p:sp>
        <p:nvSpPr>
          <p:cNvPr id="26" name="TextBox 25"/>
          <p:cNvSpPr txBox="1"/>
          <p:nvPr/>
        </p:nvSpPr>
        <p:spPr>
          <a:xfrm>
            <a:off x="2667000" y="4569023"/>
            <a:ext cx="1561946" cy="307777"/>
          </a:xfrm>
          <a:prstGeom prst="rect">
            <a:avLst/>
          </a:prstGeom>
          <a:noFill/>
        </p:spPr>
        <p:txBody>
          <a:bodyPr wrap="none" rtlCol="0">
            <a:spAutoFit/>
          </a:bodyPr>
          <a:lstStyle/>
          <a:p>
            <a:r>
              <a:rPr lang="en-US" sz="1400" b="1" i="1" dirty="0" smtClean="0"/>
              <a:t>Total N = 270–450</a:t>
            </a:r>
            <a:endParaRPr lang="en-US" sz="1400" b="1" i="1" dirty="0"/>
          </a:p>
        </p:txBody>
      </p:sp>
      <p:sp>
        <p:nvSpPr>
          <p:cNvPr id="27" name="Freeform 26"/>
          <p:cNvSpPr/>
          <p:nvPr/>
        </p:nvSpPr>
        <p:spPr>
          <a:xfrm>
            <a:off x="4796612" y="3560926"/>
            <a:ext cx="4271188" cy="2599905"/>
          </a:xfrm>
          <a:custGeom>
            <a:avLst/>
            <a:gdLst>
              <a:gd name="connsiteX0" fmla="*/ 0 w 4271188"/>
              <a:gd name="connsiteY0" fmla="*/ 2050750 h 2599905"/>
              <a:gd name="connsiteX1" fmla="*/ 1227066 w 4271188"/>
              <a:gd name="connsiteY1" fmla="*/ 0 h 2599905"/>
              <a:gd name="connsiteX2" fmla="*/ 1827727 w 4271188"/>
              <a:gd name="connsiteY2" fmla="*/ 1012504 h 2599905"/>
              <a:gd name="connsiteX3" fmla="*/ 2394065 w 4271188"/>
              <a:gd name="connsiteY3" fmla="*/ 1784753 h 2599905"/>
              <a:gd name="connsiteX4" fmla="*/ 3260734 w 4271188"/>
              <a:gd name="connsiteY4" fmla="*/ 2471197 h 2599905"/>
              <a:gd name="connsiteX5" fmla="*/ 4015852 w 4271188"/>
              <a:gd name="connsiteY5" fmla="*/ 2599905 h 2599905"/>
              <a:gd name="connsiteX6" fmla="*/ 4015852 w 4271188"/>
              <a:gd name="connsiteY6" fmla="*/ 2599905 h 259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1188" h="2599905">
                <a:moveTo>
                  <a:pt x="0" y="2050750"/>
                </a:moveTo>
                <a:lnTo>
                  <a:pt x="1227066" y="0"/>
                </a:lnTo>
                <a:lnTo>
                  <a:pt x="1827727" y="1012504"/>
                </a:lnTo>
                <a:lnTo>
                  <a:pt x="2394065" y="1784753"/>
                </a:lnTo>
                <a:lnTo>
                  <a:pt x="3260734" y="2471197"/>
                </a:lnTo>
                <a:cubicBezTo>
                  <a:pt x="3512519" y="2513631"/>
                  <a:pt x="4271188" y="2599905"/>
                  <a:pt x="4015852" y="2599905"/>
                </a:cubicBezTo>
                <a:lnTo>
                  <a:pt x="4015852" y="2599905"/>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p:cNvSpPr/>
          <p:nvPr/>
        </p:nvSpPr>
        <p:spPr>
          <a:xfrm>
            <a:off x="6028862" y="39624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181262" y="41148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914562" y="41910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676562" y="50292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28962" y="51816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562262" y="5257800"/>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933862" y="60084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8086262" y="61608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819562" y="6237031"/>
            <a:ext cx="2286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662638" y="3429000"/>
            <a:ext cx="1423624" cy="523220"/>
          </a:xfrm>
          <a:prstGeom prst="rect">
            <a:avLst/>
          </a:prstGeom>
          <a:noFill/>
        </p:spPr>
        <p:txBody>
          <a:bodyPr wrap="none" rtlCol="0">
            <a:spAutoFit/>
          </a:bodyPr>
          <a:lstStyle/>
          <a:p>
            <a:r>
              <a:rPr lang="en-US" sz="1400" dirty="0" smtClean="0"/>
              <a:t>30-50 individuals</a:t>
            </a:r>
          </a:p>
          <a:p>
            <a:r>
              <a:rPr lang="en-US" sz="1400" dirty="0" smtClean="0"/>
              <a:t>per population</a:t>
            </a:r>
            <a:endParaRPr lang="en-US" sz="1400" dirty="0"/>
          </a:p>
        </p:txBody>
      </p:sp>
      <p:cxnSp>
        <p:nvCxnSpPr>
          <p:cNvPr id="38" name="Straight Arrow Connector 37"/>
          <p:cNvCxnSpPr/>
          <p:nvPr/>
        </p:nvCxnSpPr>
        <p:spPr>
          <a:xfrm rot="10800000" flipV="1">
            <a:off x="6143162" y="3719155"/>
            <a:ext cx="595676" cy="3194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885862" y="2895600"/>
            <a:ext cx="2410235" cy="338554"/>
          </a:xfrm>
          <a:prstGeom prst="rect">
            <a:avLst/>
          </a:prstGeom>
          <a:noFill/>
        </p:spPr>
        <p:txBody>
          <a:bodyPr wrap="none" rtlCol="0">
            <a:spAutoFit/>
          </a:bodyPr>
          <a:lstStyle/>
          <a:p>
            <a:r>
              <a:rPr lang="en-US" sz="1600" b="1" u="sng" dirty="0" smtClean="0"/>
              <a:t>ELEVATIONAL TRANSECT 2</a:t>
            </a:r>
            <a:endParaRPr lang="en-US" sz="1600" b="1" u="sng" dirty="0"/>
          </a:p>
        </p:txBody>
      </p:sp>
      <p:sp>
        <p:nvSpPr>
          <p:cNvPr id="40" name="TextBox 39"/>
          <p:cNvSpPr txBox="1"/>
          <p:nvPr/>
        </p:nvSpPr>
        <p:spPr>
          <a:xfrm>
            <a:off x="7171862" y="4569023"/>
            <a:ext cx="1561946" cy="307777"/>
          </a:xfrm>
          <a:prstGeom prst="rect">
            <a:avLst/>
          </a:prstGeom>
          <a:noFill/>
        </p:spPr>
        <p:txBody>
          <a:bodyPr wrap="none" rtlCol="0">
            <a:spAutoFit/>
          </a:bodyPr>
          <a:lstStyle/>
          <a:p>
            <a:r>
              <a:rPr lang="en-US" sz="1400" b="1" i="1" dirty="0" smtClean="0"/>
              <a:t>Total N = 270–450</a:t>
            </a:r>
            <a:endParaRPr lang="en-US" sz="1400" b="1" i="1" dirty="0"/>
          </a:p>
        </p:txBody>
      </p:sp>
    </p:spTree>
    <p:extLst>
      <p:ext uri="{BB962C8B-B14F-4D97-AF65-F5344CB8AC3E}">
        <p14:creationId xmlns:p14="http://schemas.microsoft.com/office/powerpoint/2010/main" val="1383852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5588" y="0"/>
            <a:ext cx="7255412" cy="830997"/>
          </a:xfrm>
          <a:prstGeom prst="rect">
            <a:avLst/>
          </a:prstGeom>
          <a:noFill/>
        </p:spPr>
        <p:txBody>
          <a:bodyPr wrap="none" rtlCol="0">
            <a:spAutoFit/>
          </a:bodyPr>
          <a:lstStyle/>
          <a:p>
            <a:r>
              <a:rPr lang="en-US" sz="4800" b="1" dirty="0" smtClean="0"/>
              <a:t>STEP 2: Genotype many loci</a:t>
            </a:r>
            <a:endParaRPr lang="en-US" sz="4800" b="1" dirty="0"/>
          </a:p>
        </p:txBody>
      </p:sp>
      <p:sp>
        <p:nvSpPr>
          <p:cNvPr id="3" name="TextBox 2"/>
          <p:cNvSpPr txBox="1"/>
          <p:nvPr/>
        </p:nvSpPr>
        <p:spPr>
          <a:xfrm>
            <a:off x="685801" y="762000"/>
            <a:ext cx="7924800" cy="1200329"/>
          </a:xfrm>
          <a:prstGeom prst="rect">
            <a:avLst/>
          </a:prstGeom>
          <a:noFill/>
        </p:spPr>
        <p:txBody>
          <a:bodyPr wrap="square" rtlCol="0">
            <a:spAutoFit/>
          </a:bodyPr>
          <a:lstStyle/>
          <a:p>
            <a:pPr>
              <a:buFont typeface="Wingdings" pitchFamily="-65" charset="2"/>
              <a:buChar char="Ø"/>
            </a:pPr>
            <a:r>
              <a:rPr lang="en-US" sz="3600" dirty="0" smtClean="0"/>
              <a:t>Second step is to genotype many loci (tens to hundreds):</a:t>
            </a:r>
          </a:p>
        </p:txBody>
      </p:sp>
      <p:sp>
        <p:nvSpPr>
          <p:cNvPr id="5" name="TextBox 4"/>
          <p:cNvSpPr txBox="1"/>
          <p:nvPr/>
        </p:nvSpPr>
        <p:spPr>
          <a:xfrm>
            <a:off x="914400" y="1905000"/>
            <a:ext cx="7924800" cy="584776"/>
          </a:xfrm>
          <a:prstGeom prst="rect">
            <a:avLst/>
          </a:prstGeom>
          <a:noFill/>
        </p:spPr>
        <p:txBody>
          <a:bodyPr wrap="square" rtlCol="0">
            <a:spAutoFit/>
          </a:bodyPr>
          <a:lstStyle/>
          <a:p>
            <a:pPr>
              <a:buFont typeface="Wingdings" charset="2"/>
              <a:buChar char="§"/>
            </a:pPr>
            <a:r>
              <a:rPr lang="en-US" sz="3200" dirty="0" smtClean="0"/>
              <a:t>Neutral loci:</a:t>
            </a:r>
          </a:p>
        </p:txBody>
      </p:sp>
      <p:sp>
        <p:nvSpPr>
          <p:cNvPr id="6" name="TextBox 5"/>
          <p:cNvSpPr txBox="1"/>
          <p:nvPr/>
        </p:nvSpPr>
        <p:spPr>
          <a:xfrm>
            <a:off x="914400" y="4901624"/>
            <a:ext cx="7924800" cy="584776"/>
          </a:xfrm>
          <a:prstGeom prst="rect">
            <a:avLst/>
          </a:prstGeom>
          <a:noFill/>
        </p:spPr>
        <p:txBody>
          <a:bodyPr wrap="square" rtlCol="0">
            <a:spAutoFit/>
          </a:bodyPr>
          <a:lstStyle/>
          <a:p>
            <a:pPr>
              <a:buFont typeface="Wingdings" charset="2"/>
              <a:buChar char="§"/>
            </a:pPr>
            <a:r>
              <a:rPr lang="en-US" sz="3200" dirty="0" smtClean="0"/>
              <a:t>Candidate or functional genes:</a:t>
            </a:r>
          </a:p>
        </p:txBody>
      </p:sp>
      <p:sp>
        <p:nvSpPr>
          <p:cNvPr id="7" name="TextBox 6"/>
          <p:cNvSpPr txBox="1"/>
          <p:nvPr/>
        </p:nvSpPr>
        <p:spPr>
          <a:xfrm>
            <a:off x="1219200" y="2387024"/>
            <a:ext cx="7924800" cy="1077218"/>
          </a:xfrm>
          <a:prstGeom prst="rect">
            <a:avLst/>
          </a:prstGeom>
          <a:noFill/>
        </p:spPr>
        <p:txBody>
          <a:bodyPr wrap="square" rtlCol="0">
            <a:spAutoFit/>
          </a:bodyPr>
          <a:lstStyle/>
          <a:p>
            <a:pPr>
              <a:buFont typeface="Courier New"/>
              <a:buChar char="o"/>
            </a:pPr>
            <a:r>
              <a:rPr lang="en-US" sz="3200" dirty="0" smtClean="0"/>
              <a:t>Prerequisite for accurately inferring demographic history</a:t>
            </a:r>
          </a:p>
        </p:txBody>
      </p:sp>
      <p:sp>
        <p:nvSpPr>
          <p:cNvPr id="8" name="TextBox 7"/>
          <p:cNvSpPr txBox="1"/>
          <p:nvPr/>
        </p:nvSpPr>
        <p:spPr>
          <a:xfrm>
            <a:off x="1219200" y="3342382"/>
            <a:ext cx="7924800" cy="1569660"/>
          </a:xfrm>
          <a:prstGeom prst="rect">
            <a:avLst/>
          </a:prstGeom>
          <a:noFill/>
        </p:spPr>
        <p:txBody>
          <a:bodyPr wrap="square" rtlCol="0">
            <a:spAutoFit/>
          </a:bodyPr>
          <a:lstStyle/>
          <a:p>
            <a:pPr>
              <a:buFont typeface="Courier New"/>
              <a:buChar char="o"/>
            </a:pPr>
            <a:r>
              <a:rPr lang="en-US" sz="3200" dirty="0" smtClean="0"/>
              <a:t>Also necessary for providing neutral baseline to test for statistical outlier loci (potentially under selection)</a:t>
            </a:r>
          </a:p>
        </p:txBody>
      </p:sp>
      <p:sp>
        <p:nvSpPr>
          <p:cNvPr id="9" name="TextBox 8"/>
          <p:cNvSpPr txBox="1"/>
          <p:nvPr/>
        </p:nvSpPr>
        <p:spPr>
          <a:xfrm>
            <a:off x="1219200" y="5486400"/>
            <a:ext cx="7924800" cy="1077218"/>
          </a:xfrm>
          <a:prstGeom prst="rect">
            <a:avLst/>
          </a:prstGeom>
          <a:noFill/>
        </p:spPr>
        <p:txBody>
          <a:bodyPr wrap="square" rtlCol="0">
            <a:spAutoFit/>
          </a:bodyPr>
          <a:lstStyle/>
          <a:p>
            <a:pPr>
              <a:buFont typeface="Courier New"/>
              <a:buChar char="o"/>
            </a:pPr>
            <a:r>
              <a:rPr lang="en-US" sz="3200" dirty="0" smtClean="0"/>
              <a:t>If don’t have candidate loci (i.e., non-models), gene-rich regions can be screened</a:t>
            </a:r>
          </a:p>
        </p:txBody>
      </p:sp>
    </p:spTree>
    <p:extLst>
      <p:ext uri="{BB962C8B-B14F-4D97-AF65-F5344CB8AC3E}">
        <p14:creationId xmlns:p14="http://schemas.microsoft.com/office/powerpoint/2010/main" val="116636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939" y="0"/>
            <a:ext cx="6985661" cy="1569660"/>
          </a:xfrm>
          <a:prstGeom prst="rect">
            <a:avLst/>
          </a:prstGeom>
          <a:noFill/>
        </p:spPr>
        <p:txBody>
          <a:bodyPr wrap="square" rtlCol="0">
            <a:spAutoFit/>
          </a:bodyPr>
          <a:lstStyle/>
          <a:p>
            <a:r>
              <a:rPr lang="en-US" sz="4800" b="1" dirty="0" smtClean="0"/>
              <a:t>STEP 3: Conduct statistical   </a:t>
            </a:r>
          </a:p>
          <a:p>
            <a:r>
              <a:rPr lang="en-US" sz="4800" b="1" dirty="0" smtClean="0"/>
              <a:t>tests for outlier loci</a:t>
            </a:r>
            <a:endParaRPr lang="en-US" sz="4800" b="1" dirty="0"/>
          </a:p>
        </p:txBody>
      </p:sp>
      <p:sp>
        <p:nvSpPr>
          <p:cNvPr id="3" name="TextBox 2"/>
          <p:cNvSpPr txBox="1"/>
          <p:nvPr/>
        </p:nvSpPr>
        <p:spPr>
          <a:xfrm>
            <a:off x="152400" y="1466671"/>
            <a:ext cx="7924800" cy="1200329"/>
          </a:xfrm>
          <a:prstGeom prst="rect">
            <a:avLst/>
          </a:prstGeom>
          <a:noFill/>
        </p:spPr>
        <p:txBody>
          <a:bodyPr wrap="square" rtlCol="0">
            <a:spAutoFit/>
          </a:bodyPr>
          <a:lstStyle/>
          <a:p>
            <a:pPr>
              <a:buFont typeface="Wingdings" pitchFamily="-65" charset="2"/>
              <a:buChar char="Ø"/>
            </a:pPr>
            <a:r>
              <a:rPr lang="en-US" sz="3600" dirty="0" smtClean="0"/>
              <a:t>Third step is to identify outlier loci using statistical tests</a:t>
            </a:r>
          </a:p>
        </p:txBody>
      </p:sp>
      <p:sp>
        <p:nvSpPr>
          <p:cNvPr id="5" name="TextBox 4"/>
          <p:cNvSpPr txBox="1"/>
          <p:nvPr/>
        </p:nvSpPr>
        <p:spPr>
          <a:xfrm>
            <a:off x="152400" y="2533471"/>
            <a:ext cx="8991600" cy="1200329"/>
          </a:xfrm>
          <a:prstGeom prst="rect">
            <a:avLst/>
          </a:prstGeom>
          <a:noFill/>
        </p:spPr>
        <p:txBody>
          <a:bodyPr wrap="square" rtlCol="0">
            <a:spAutoFit/>
          </a:bodyPr>
          <a:lstStyle/>
          <a:p>
            <a:pPr>
              <a:buFont typeface="Wingdings" pitchFamily="-65" charset="2"/>
              <a:buChar char="Ø"/>
            </a:pPr>
            <a:r>
              <a:rPr lang="en-US" sz="3600" dirty="0" smtClean="0"/>
              <a:t>Various types of aberrant behavior that may be caused by selection:</a:t>
            </a:r>
          </a:p>
        </p:txBody>
      </p:sp>
      <p:sp>
        <p:nvSpPr>
          <p:cNvPr id="6" name="TextBox 5"/>
          <p:cNvSpPr txBox="1"/>
          <p:nvPr/>
        </p:nvSpPr>
        <p:spPr>
          <a:xfrm>
            <a:off x="533400" y="3581400"/>
            <a:ext cx="7924800" cy="523220"/>
          </a:xfrm>
          <a:prstGeom prst="rect">
            <a:avLst/>
          </a:prstGeom>
          <a:noFill/>
        </p:spPr>
        <p:txBody>
          <a:bodyPr wrap="square" rtlCol="0">
            <a:spAutoFit/>
          </a:bodyPr>
          <a:lstStyle/>
          <a:p>
            <a:pPr>
              <a:buFont typeface="Wingdings" charset="2"/>
              <a:buChar char="§"/>
            </a:pPr>
            <a:r>
              <a:rPr lang="en-US" sz="2800" dirty="0" smtClean="0"/>
              <a:t>Exceptionally high or low </a:t>
            </a:r>
            <a:r>
              <a:rPr lang="en-US" sz="2800" i="1" dirty="0" err="1" smtClean="0"/>
              <a:t>F</a:t>
            </a:r>
            <a:r>
              <a:rPr lang="en-US" sz="2800" baseline="-25000" dirty="0" err="1" smtClean="0"/>
              <a:t>st</a:t>
            </a:r>
            <a:endParaRPr lang="en-US" sz="2800" dirty="0" smtClean="0"/>
          </a:p>
        </p:txBody>
      </p:sp>
      <p:sp>
        <p:nvSpPr>
          <p:cNvPr id="7" name="TextBox 6"/>
          <p:cNvSpPr txBox="1"/>
          <p:nvPr/>
        </p:nvSpPr>
        <p:spPr>
          <a:xfrm>
            <a:off x="533400" y="4989493"/>
            <a:ext cx="7924800" cy="954107"/>
          </a:xfrm>
          <a:prstGeom prst="rect">
            <a:avLst/>
          </a:prstGeom>
          <a:noFill/>
        </p:spPr>
        <p:txBody>
          <a:bodyPr wrap="square" rtlCol="0">
            <a:spAutoFit/>
          </a:bodyPr>
          <a:lstStyle/>
          <a:p>
            <a:pPr>
              <a:buFont typeface="Wingdings" charset="2"/>
              <a:buChar char="§"/>
            </a:pPr>
            <a:r>
              <a:rPr lang="en-US" sz="2800" dirty="0" smtClean="0"/>
              <a:t>Excess of low frequency alleles (homozygosity excess)</a:t>
            </a:r>
          </a:p>
        </p:txBody>
      </p:sp>
      <p:sp>
        <p:nvSpPr>
          <p:cNvPr id="8" name="TextBox 7"/>
          <p:cNvSpPr txBox="1"/>
          <p:nvPr/>
        </p:nvSpPr>
        <p:spPr>
          <a:xfrm>
            <a:off x="533400" y="5827693"/>
            <a:ext cx="7924800" cy="954107"/>
          </a:xfrm>
          <a:prstGeom prst="rect">
            <a:avLst/>
          </a:prstGeom>
          <a:noFill/>
        </p:spPr>
        <p:txBody>
          <a:bodyPr wrap="square" rtlCol="0">
            <a:spAutoFit/>
          </a:bodyPr>
          <a:lstStyle/>
          <a:p>
            <a:pPr>
              <a:buFont typeface="Wingdings" charset="2"/>
              <a:buChar char="§"/>
            </a:pPr>
            <a:r>
              <a:rPr lang="en-US" sz="2800" dirty="0" smtClean="0"/>
              <a:t>Deficit of low frequency alleles (heterozygosity excess)</a:t>
            </a:r>
          </a:p>
        </p:txBody>
      </p:sp>
      <p:sp>
        <p:nvSpPr>
          <p:cNvPr id="9" name="TextBox 8"/>
          <p:cNvSpPr txBox="1"/>
          <p:nvPr/>
        </p:nvSpPr>
        <p:spPr>
          <a:xfrm>
            <a:off x="551096" y="4075093"/>
            <a:ext cx="8610600" cy="954107"/>
          </a:xfrm>
          <a:prstGeom prst="rect">
            <a:avLst/>
          </a:prstGeom>
          <a:noFill/>
        </p:spPr>
        <p:txBody>
          <a:bodyPr wrap="square" rtlCol="0">
            <a:spAutoFit/>
          </a:bodyPr>
          <a:lstStyle/>
          <a:p>
            <a:pPr>
              <a:buFont typeface="Wingdings" charset="2"/>
              <a:buChar char="§"/>
            </a:pPr>
            <a:r>
              <a:rPr lang="en-US" sz="2800" dirty="0" smtClean="0"/>
              <a:t>Excess or deficit of heterozygous genotypes (</a:t>
            </a:r>
            <a:r>
              <a:rPr lang="en-US" sz="2800" i="1" dirty="0" err="1" smtClean="0"/>
              <a:t>F</a:t>
            </a:r>
            <a:r>
              <a:rPr lang="en-US" sz="2800" baseline="-25000" dirty="0" err="1" smtClean="0"/>
              <a:t>is</a:t>
            </a:r>
            <a:r>
              <a:rPr lang="en-US" sz="2800" dirty="0" smtClean="0"/>
              <a:t> outliers, where </a:t>
            </a:r>
            <a:r>
              <a:rPr lang="en-US" sz="2800" i="1" dirty="0" err="1" smtClean="0"/>
              <a:t>F</a:t>
            </a:r>
            <a:r>
              <a:rPr lang="en-US" sz="2800" baseline="-25000" dirty="0" err="1" smtClean="0"/>
              <a:t>is</a:t>
            </a:r>
            <a:r>
              <a:rPr lang="en-US" sz="2800" dirty="0" smtClean="0"/>
              <a:t> is a index of deviation from HW prop.)</a:t>
            </a:r>
          </a:p>
        </p:txBody>
      </p:sp>
    </p:spTree>
    <p:extLst>
      <p:ext uri="{BB962C8B-B14F-4D97-AF65-F5344CB8AC3E}">
        <p14:creationId xmlns:p14="http://schemas.microsoft.com/office/powerpoint/2010/main" val="3487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939" y="0"/>
            <a:ext cx="6985661" cy="1569660"/>
          </a:xfrm>
          <a:prstGeom prst="rect">
            <a:avLst/>
          </a:prstGeom>
          <a:noFill/>
        </p:spPr>
        <p:txBody>
          <a:bodyPr wrap="square" rtlCol="0">
            <a:spAutoFit/>
          </a:bodyPr>
          <a:lstStyle/>
          <a:p>
            <a:r>
              <a:rPr lang="en-US" sz="4800" b="1" dirty="0" smtClean="0"/>
              <a:t>STEP 3: Conduct statistical   </a:t>
            </a:r>
          </a:p>
          <a:p>
            <a:r>
              <a:rPr lang="en-US" sz="4800" b="1" dirty="0" smtClean="0"/>
              <a:t>tests for outlier loci</a:t>
            </a:r>
            <a:endParaRPr lang="en-US" sz="4800" b="1" dirty="0"/>
          </a:p>
        </p:txBody>
      </p:sp>
      <p:sp>
        <p:nvSpPr>
          <p:cNvPr id="3" name="TextBox 2"/>
          <p:cNvSpPr txBox="1"/>
          <p:nvPr/>
        </p:nvSpPr>
        <p:spPr>
          <a:xfrm>
            <a:off x="152400" y="1371600"/>
            <a:ext cx="7924800" cy="646331"/>
          </a:xfrm>
          <a:prstGeom prst="rect">
            <a:avLst/>
          </a:prstGeom>
          <a:noFill/>
        </p:spPr>
        <p:txBody>
          <a:bodyPr wrap="square" rtlCol="0">
            <a:spAutoFit/>
          </a:bodyPr>
          <a:lstStyle/>
          <a:p>
            <a:pPr>
              <a:buFont typeface="Wingdings" pitchFamily="-65" charset="2"/>
              <a:buChar char="Ø"/>
            </a:pPr>
            <a:r>
              <a:rPr lang="en-US" sz="3600" dirty="0" smtClean="0"/>
              <a:t>Example of loci that are </a:t>
            </a:r>
            <a:r>
              <a:rPr lang="en-US" sz="3600" i="1" dirty="0" err="1" smtClean="0"/>
              <a:t>F</a:t>
            </a:r>
            <a:r>
              <a:rPr lang="en-US" sz="3600" baseline="-25000" dirty="0" err="1" smtClean="0"/>
              <a:t>st</a:t>
            </a:r>
            <a:r>
              <a:rPr lang="en-US" sz="3600" dirty="0" smtClean="0"/>
              <a:t> outliers:</a:t>
            </a:r>
          </a:p>
        </p:txBody>
      </p:sp>
      <p:sp>
        <p:nvSpPr>
          <p:cNvPr id="6" name="TextBox 5"/>
          <p:cNvSpPr txBox="1"/>
          <p:nvPr/>
        </p:nvSpPr>
        <p:spPr>
          <a:xfrm>
            <a:off x="533400" y="1905000"/>
            <a:ext cx="7924800" cy="830997"/>
          </a:xfrm>
          <a:prstGeom prst="rect">
            <a:avLst/>
          </a:prstGeom>
          <a:noFill/>
        </p:spPr>
        <p:txBody>
          <a:bodyPr wrap="square" rtlCol="0">
            <a:spAutoFit/>
          </a:bodyPr>
          <a:lstStyle/>
          <a:p>
            <a:pPr>
              <a:buFont typeface="Wingdings" charset="2"/>
              <a:buChar char="§"/>
            </a:pPr>
            <a:r>
              <a:rPr lang="en-US" sz="2400" dirty="0" smtClean="0"/>
              <a:t>What type of selection predicted to cause extremely high </a:t>
            </a:r>
            <a:r>
              <a:rPr lang="en-US" sz="2400" dirty="0" err="1" smtClean="0"/>
              <a:t>Fst</a:t>
            </a:r>
            <a:r>
              <a:rPr lang="en-US" sz="2400" dirty="0" smtClean="0"/>
              <a:t> outliers?</a:t>
            </a:r>
          </a:p>
        </p:txBody>
      </p:sp>
      <p:sp>
        <p:nvSpPr>
          <p:cNvPr id="10" name="TextBox 9"/>
          <p:cNvSpPr txBox="1"/>
          <p:nvPr/>
        </p:nvSpPr>
        <p:spPr>
          <a:xfrm>
            <a:off x="533400" y="2590800"/>
            <a:ext cx="7924800" cy="830997"/>
          </a:xfrm>
          <a:prstGeom prst="rect">
            <a:avLst/>
          </a:prstGeom>
          <a:noFill/>
        </p:spPr>
        <p:txBody>
          <a:bodyPr wrap="square" rtlCol="0">
            <a:spAutoFit/>
          </a:bodyPr>
          <a:lstStyle/>
          <a:p>
            <a:pPr>
              <a:buFont typeface="Wingdings" charset="2"/>
              <a:buChar char="§"/>
            </a:pPr>
            <a:r>
              <a:rPr lang="en-US" sz="2400" dirty="0" smtClean="0"/>
              <a:t>What type of selection predicted to cause extremely low </a:t>
            </a:r>
            <a:r>
              <a:rPr lang="en-US" sz="2400" dirty="0" err="1" smtClean="0"/>
              <a:t>Fst</a:t>
            </a:r>
            <a:r>
              <a:rPr lang="en-US" sz="2400" dirty="0" smtClean="0"/>
              <a:t> outliers?</a:t>
            </a:r>
          </a:p>
        </p:txBody>
      </p:sp>
      <p:pic>
        <p:nvPicPr>
          <p:cNvPr id="11" name="Picture 10"/>
          <p:cNvPicPr>
            <a:picLocks noChangeAspect="1"/>
          </p:cNvPicPr>
          <p:nvPr/>
        </p:nvPicPr>
        <p:blipFill>
          <a:blip r:embed="rId2"/>
          <a:stretch>
            <a:fillRect/>
          </a:stretch>
        </p:blipFill>
        <p:spPr>
          <a:xfrm>
            <a:off x="2349372" y="3429000"/>
            <a:ext cx="4013328" cy="2832100"/>
          </a:xfrm>
          <a:prstGeom prst="rect">
            <a:avLst/>
          </a:prstGeom>
        </p:spPr>
      </p:pic>
      <p:pic>
        <p:nvPicPr>
          <p:cNvPr id="12" name="Picture 11"/>
          <p:cNvPicPr>
            <a:picLocks noChangeAspect="1"/>
          </p:cNvPicPr>
          <p:nvPr/>
        </p:nvPicPr>
        <p:blipFill>
          <a:blip r:embed="rId3"/>
          <a:stretch>
            <a:fillRect/>
          </a:stretch>
        </p:blipFill>
        <p:spPr>
          <a:xfrm>
            <a:off x="1981200" y="6261100"/>
            <a:ext cx="5003800" cy="419100"/>
          </a:xfrm>
          <a:prstGeom prst="rect">
            <a:avLst/>
          </a:prstGeom>
        </p:spPr>
      </p:pic>
    </p:spTree>
    <p:extLst>
      <p:ext uri="{BB962C8B-B14F-4D97-AF65-F5344CB8AC3E}">
        <p14:creationId xmlns:p14="http://schemas.microsoft.com/office/powerpoint/2010/main" val="49951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939" y="0"/>
            <a:ext cx="6985661" cy="1569660"/>
          </a:xfrm>
          <a:prstGeom prst="rect">
            <a:avLst/>
          </a:prstGeom>
          <a:noFill/>
        </p:spPr>
        <p:txBody>
          <a:bodyPr wrap="square" rtlCol="0">
            <a:spAutoFit/>
          </a:bodyPr>
          <a:lstStyle/>
          <a:p>
            <a:r>
              <a:rPr lang="en-US" sz="4800" b="1" dirty="0" smtClean="0"/>
              <a:t>STEP 3: Conduct statistical   </a:t>
            </a:r>
          </a:p>
          <a:p>
            <a:r>
              <a:rPr lang="en-US" sz="4800" b="1" dirty="0" smtClean="0"/>
              <a:t>tests for outlier loci</a:t>
            </a:r>
            <a:endParaRPr lang="en-US" sz="4800" b="1" dirty="0"/>
          </a:p>
        </p:txBody>
      </p:sp>
      <p:sp>
        <p:nvSpPr>
          <p:cNvPr id="3" name="TextBox 2"/>
          <p:cNvSpPr txBox="1"/>
          <p:nvPr/>
        </p:nvSpPr>
        <p:spPr>
          <a:xfrm>
            <a:off x="152400" y="1639669"/>
            <a:ext cx="7924800" cy="646331"/>
          </a:xfrm>
          <a:prstGeom prst="rect">
            <a:avLst/>
          </a:prstGeom>
          <a:noFill/>
        </p:spPr>
        <p:txBody>
          <a:bodyPr wrap="square" rtlCol="0">
            <a:spAutoFit/>
          </a:bodyPr>
          <a:lstStyle/>
          <a:p>
            <a:pPr>
              <a:buFont typeface="Wingdings" pitchFamily="-65" charset="2"/>
              <a:buChar char="Ø"/>
            </a:pPr>
            <a:r>
              <a:rPr lang="en-US" sz="3600" dirty="0" smtClean="0"/>
              <a:t>Example of loci that are </a:t>
            </a:r>
            <a:r>
              <a:rPr lang="en-US" sz="3600" i="1" dirty="0" err="1" smtClean="0"/>
              <a:t>F</a:t>
            </a:r>
            <a:r>
              <a:rPr lang="en-US" sz="3600" baseline="-25000" dirty="0" err="1" smtClean="0"/>
              <a:t>is</a:t>
            </a:r>
            <a:r>
              <a:rPr lang="en-US" sz="3600" dirty="0" smtClean="0"/>
              <a:t> outliers:</a:t>
            </a:r>
          </a:p>
        </p:txBody>
      </p:sp>
      <p:pic>
        <p:nvPicPr>
          <p:cNvPr id="12" name="Picture 11"/>
          <p:cNvPicPr>
            <a:picLocks noChangeAspect="1"/>
          </p:cNvPicPr>
          <p:nvPr/>
        </p:nvPicPr>
        <p:blipFill>
          <a:blip r:embed="rId2"/>
          <a:stretch>
            <a:fillRect/>
          </a:stretch>
        </p:blipFill>
        <p:spPr>
          <a:xfrm>
            <a:off x="1981200" y="5791200"/>
            <a:ext cx="5003800" cy="419100"/>
          </a:xfrm>
          <a:prstGeom prst="rect">
            <a:avLst/>
          </a:prstGeom>
        </p:spPr>
      </p:pic>
      <p:pic>
        <p:nvPicPr>
          <p:cNvPr id="9" name="Picture 8"/>
          <p:cNvPicPr>
            <a:picLocks noChangeAspect="1"/>
          </p:cNvPicPr>
          <p:nvPr/>
        </p:nvPicPr>
        <p:blipFill>
          <a:blip r:embed="rId3"/>
          <a:stretch>
            <a:fillRect/>
          </a:stretch>
        </p:blipFill>
        <p:spPr>
          <a:xfrm>
            <a:off x="2286000" y="2565400"/>
            <a:ext cx="4251131" cy="2997200"/>
          </a:xfrm>
          <a:prstGeom prst="rect">
            <a:avLst/>
          </a:prstGeom>
        </p:spPr>
      </p:pic>
    </p:spTree>
    <p:extLst>
      <p:ext uri="{BB962C8B-B14F-4D97-AF65-F5344CB8AC3E}">
        <p14:creationId xmlns:p14="http://schemas.microsoft.com/office/powerpoint/2010/main" val="7950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latin typeface="Arial"/>
                <a:cs typeface="Arial"/>
              </a:rPr>
              <a:t>I. What is genetic variation? (terms and basic principles)</a:t>
            </a:r>
            <a:endParaRPr lang="en-US" sz="2400" b="1" dirty="0">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II. What determines the amount and distribution of genetic variation?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A. Genetic drift</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B. Selection</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C. Gene flow</a:t>
            </a:r>
          </a:p>
          <a:p>
            <a:r>
              <a:rPr lang="en-US" sz="2400" b="1" dirty="0">
                <a:solidFill>
                  <a:schemeClr val="bg1">
                    <a:lumMod val="75000"/>
                  </a:schemeClr>
                </a:solidFill>
                <a:latin typeface="Arial"/>
                <a:cs typeface="Arial"/>
              </a:rPr>
              <a:t>	</a:t>
            </a:r>
            <a:r>
              <a:rPr lang="en-US" sz="2400" b="1" dirty="0" smtClean="0">
                <a:solidFill>
                  <a:schemeClr val="bg1">
                    <a:lumMod val="75000"/>
                  </a:schemeClr>
                </a:solidFill>
                <a:latin typeface="Arial"/>
                <a:cs typeface="Arial"/>
              </a:rPr>
              <a:t>D. Mutation</a:t>
            </a:r>
            <a:endParaRPr lang="en-US" sz="2400" b="1" dirty="0">
              <a:solidFill>
                <a:schemeClr val="bg1">
                  <a:lumMod val="75000"/>
                </a:schemeClr>
              </a:solidFill>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III. Effective population size (Ne)</a:t>
            </a:r>
            <a:endParaRPr lang="en-US" sz="2400" b="1" dirty="0">
              <a:solidFill>
                <a:schemeClr val="bg1">
                  <a:lumMod val="75000"/>
                </a:schemeClr>
              </a:solidFill>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solidFill>
                  <a:schemeClr val="bg1">
                    <a:lumMod val="75000"/>
                  </a:schemeClr>
                </a:solidFill>
                <a:latin typeface="Arial"/>
                <a:cs typeface="Arial"/>
              </a:rPr>
              <a:t>IV. Neutral vs. adaptive genetic variation</a:t>
            </a:r>
            <a:endParaRPr lang="en-US" sz="2400" b="1" dirty="0">
              <a:solidFill>
                <a:schemeClr val="bg1">
                  <a:lumMod val="75000"/>
                </a:schemeClr>
              </a:solidFill>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 Why genetics is important in conservation: molecular markers as tools &amp; effect of genetics on fitness</a:t>
            </a:r>
            <a:endParaRPr lang="en-US" sz="2400" b="1" dirty="0">
              <a:solidFill>
                <a:schemeClr val="bg1">
                  <a:lumMod val="75000"/>
                </a:schemeClr>
              </a:solidFill>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solidFill>
                  <a:schemeClr val="bg1">
                    <a:lumMod val="75000"/>
                  </a:schemeClr>
                </a:solidFill>
                <a:latin typeface="Arial"/>
                <a:cs typeface="Arial"/>
              </a:rPr>
              <a:t>VI. Population genomics: What is it? Steps involved? Power and limitations.</a:t>
            </a:r>
            <a:endParaRPr lang="en-US" sz="2400" b="1" dirty="0">
              <a:solidFill>
                <a:schemeClr val="bg1">
                  <a:lumMod val="75000"/>
                </a:schemeClr>
              </a:solidFill>
              <a:latin typeface="Arial"/>
              <a:cs typeface="Arial"/>
            </a:endParaRPr>
          </a:p>
        </p:txBody>
      </p:sp>
    </p:spTree>
    <p:extLst>
      <p:ext uri="{BB962C8B-B14F-4D97-AF65-F5344CB8AC3E}">
        <p14:creationId xmlns:p14="http://schemas.microsoft.com/office/powerpoint/2010/main" val="397250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3939" y="0"/>
            <a:ext cx="6985661" cy="1569660"/>
          </a:xfrm>
          <a:prstGeom prst="rect">
            <a:avLst/>
          </a:prstGeom>
          <a:noFill/>
        </p:spPr>
        <p:txBody>
          <a:bodyPr wrap="square" rtlCol="0">
            <a:spAutoFit/>
          </a:bodyPr>
          <a:lstStyle/>
          <a:p>
            <a:r>
              <a:rPr lang="en-US" sz="4800" b="1" dirty="0" smtClean="0"/>
              <a:t>STEP 3: Conduct statistical   </a:t>
            </a:r>
          </a:p>
          <a:p>
            <a:r>
              <a:rPr lang="en-US" sz="4800" b="1" dirty="0" smtClean="0"/>
              <a:t>tests for outlier loci</a:t>
            </a:r>
            <a:endParaRPr lang="en-US" sz="4800" b="1" dirty="0"/>
          </a:p>
        </p:txBody>
      </p:sp>
      <p:sp>
        <p:nvSpPr>
          <p:cNvPr id="3" name="TextBox 2"/>
          <p:cNvSpPr txBox="1"/>
          <p:nvPr/>
        </p:nvSpPr>
        <p:spPr>
          <a:xfrm>
            <a:off x="152400" y="1466671"/>
            <a:ext cx="8839200" cy="1200329"/>
          </a:xfrm>
          <a:prstGeom prst="rect">
            <a:avLst/>
          </a:prstGeom>
          <a:noFill/>
        </p:spPr>
        <p:txBody>
          <a:bodyPr wrap="square" rtlCol="0">
            <a:spAutoFit/>
          </a:bodyPr>
          <a:lstStyle/>
          <a:p>
            <a:pPr>
              <a:buFont typeface="Wingdings" pitchFamily="-65" charset="2"/>
              <a:buChar char="Ø"/>
            </a:pPr>
            <a:r>
              <a:rPr lang="en-US" sz="3600" dirty="0" smtClean="0"/>
              <a:t>Two general statistical approaches for testing outlier loci:</a:t>
            </a:r>
          </a:p>
        </p:txBody>
      </p:sp>
      <p:sp>
        <p:nvSpPr>
          <p:cNvPr id="5" name="TextBox 4"/>
          <p:cNvSpPr txBox="1"/>
          <p:nvPr/>
        </p:nvSpPr>
        <p:spPr>
          <a:xfrm>
            <a:off x="304800" y="2514600"/>
            <a:ext cx="8991600" cy="1077218"/>
          </a:xfrm>
          <a:prstGeom prst="rect">
            <a:avLst/>
          </a:prstGeom>
          <a:noFill/>
        </p:spPr>
        <p:txBody>
          <a:bodyPr wrap="square" rtlCol="0">
            <a:spAutoFit/>
          </a:bodyPr>
          <a:lstStyle/>
          <a:p>
            <a:pPr marL="466344" indent="-466344">
              <a:buFont typeface="+mj-lt"/>
              <a:buAutoNum type="arabicPeriod"/>
            </a:pPr>
            <a:r>
              <a:rPr lang="en-US" sz="3200" dirty="0" smtClean="0"/>
              <a:t>Theoretical (simulated) null distribution of a summary statistic (e.g., </a:t>
            </a:r>
            <a:r>
              <a:rPr lang="en-US" sz="3200" i="1" dirty="0" err="1" smtClean="0"/>
              <a:t>F</a:t>
            </a:r>
            <a:r>
              <a:rPr lang="en-US" sz="3200" baseline="-25000" dirty="0" err="1" smtClean="0"/>
              <a:t>st</a:t>
            </a:r>
            <a:r>
              <a:rPr lang="en-US" sz="3200" dirty="0" smtClean="0"/>
              <a:t>):</a:t>
            </a:r>
          </a:p>
        </p:txBody>
      </p:sp>
      <p:sp>
        <p:nvSpPr>
          <p:cNvPr id="6" name="TextBox 5"/>
          <p:cNvSpPr txBox="1"/>
          <p:nvPr/>
        </p:nvSpPr>
        <p:spPr>
          <a:xfrm>
            <a:off x="533400" y="3429000"/>
            <a:ext cx="8610600" cy="1384995"/>
          </a:xfrm>
          <a:prstGeom prst="rect">
            <a:avLst/>
          </a:prstGeom>
          <a:noFill/>
        </p:spPr>
        <p:txBody>
          <a:bodyPr wrap="square" rtlCol="0">
            <a:spAutoFit/>
          </a:bodyPr>
          <a:lstStyle/>
          <a:p>
            <a:pPr>
              <a:buFont typeface="Wingdings" charset="2"/>
              <a:buChar char="§"/>
            </a:pPr>
            <a:r>
              <a:rPr lang="en-US" sz="2800" dirty="0" smtClean="0"/>
              <a:t>Simulate expected null distribution for neutral loci </a:t>
            </a:r>
            <a:r>
              <a:rPr lang="en-US" sz="2800" dirty="0" err="1" smtClean="0"/>
              <a:t>w</a:t>
            </a:r>
            <a:r>
              <a:rPr lang="en-US" sz="2800" dirty="0" smtClean="0"/>
              <a:t>/ different population structures (Nm and Ne) and evolutionary histories </a:t>
            </a:r>
          </a:p>
        </p:txBody>
      </p:sp>
      <p:sp>
        <p:nvSpPr>
          <p:cNvPr id="9" name="TextBox 8"/>
          <p:cNvSpPr txBox="1"/>
          <p:nvPr/>
        </p:nvSpPr>
        <p:spPr>
          <a:xfrm>
            <a:off x="533400" y="5715000"/>
            <a:ext cx="8610600" cy="523220"/>
          </a:xfrm>
          <a:prstGeom prst="rect">
            <a:avLst/>
          </a:prstGeom>
          <a:noFill/>
        </p:spPr>
        <p:txBody>
          <a:bodyPr wrap="square" rtlCol="0">
            <a:spAutoFit/>
          </a:bodyPr>
          <a:lstStyle/>
          <a:p>
            <a:pPr>
              <a:buFont typeface="Wingdings" charset="2"/>
              <a:buChar char="§"/>
            </a:pPr>
            <a:r>
              <a:rPr lang="en-US" sz="2800" dirty="0" smtClean="0"/>
              <a:t>Advantage:  Controls for demographic history</a:t>
            </a:r>
          </a:p>
        </p:txBody>
      </p:sp>
      <p:sp>
        <p:nvSpPr>
          <p:cNvPr id="10" name="TextBox 9"/>
          <p:cNvSpPr txBox="1"/>
          <p:nvPr/>
        </p:nvSpPr>
        <p:spPr>
          <a:xfrm>
            <a:off x="304800" y="4790182"/>
            <a:ext cx="8991600" cy="1077218"/>
          </a:xfrm>
          <a:prstGeom prst="rect">
            <a:avLst/>
          </a:prstGeom>
          <a:noFill/>
        </p:spPr>
        <p:txBody>
          <a:bodyPr wrap="square" rtlCol="0">
            <a:spAutoFit/>
          </a:bodyPr>
          <a:lstStyle/>
          <a:p>
            <a:pPr marL="466344" indent="-466344"/>
            <a:r>
              <a:rPr lang="en-US" sz="3200" dirty="0" smtClean="0"/>
              <a:t>2.  Empirical (observed) distribution of summary statistic:</a:t>
            </a:r>
          </a:p>
        </p:txBody>
      </p:sp>
    </p:spTree>
    <p:extLst>
      <p:ext uri="{BB962C8B-B14F-4D97-AF65-F5344CB8AC3E}">
        <p14:creationId xmlns:p14="http://schemas.microsoft.com/office/powerpoint/2010/main" val="124341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28600"/>
            <a:ext cx="8839200" cy="1200329"/>
          </a:xfrm>
          <a:prstGeom prst="rect">
            <a:avLst/>
          </a:prstGeom>
          <a:noFill/>
        </p:spPr>
        <p:txBody>
          <a:bodyPr wrap="square" rtlCol="0">
            <a:spAutoFit/>
          </a:bodyPr>
          <a:lstStyle/>
          <a:p>
            <a:pPr>
              <a:buFont typeface="Wingdings" pitchFamily="-65" charset="2"/>
              <a:buChar char="Ø"/>
            </a:pPr>
            <a:r>
              <a:rPr lang="en-US" sz="3600" dirty="0" smtClean="0"/>
              <a:t>Example of testing for outliers using a theoretical null distribution of </a:t>
            </a:r>
            <a:r>
              <a:rPr lang="en-US" sz="3600" i="1" dirty="0" err="1" smtClean="0"/>
              <a:t>F</a:t>
            </a:r>
            <a:r>
              <a:rPr lang="en-US" sz="3600" baseline="-25000" dirty="0" err="1" smtClean="0"/>
              <a:t>st</a:t>
            </a:r>
            <a:r>
              <a:rPr lang="en-US" sz="3600" dirty="0" smtClean="0"/>
              <a:t>:</a:t>
            </a:r>
          </a:p>
        </p:txBody>
      </p:sp>
      <p:pic>
        <p:nvPicPr>
          <p:cNvPr id="12" name="Picture 11"/>
          <p:cNvPicPr>
            <a:picLocks noChangeAspect="1"/>
          </p:cNvPicPr>
          <p:nvPr/>
        </p:nvPicPr>
        <p:blipFill>
          <a:blip r:embed="rId2"/>
          <a:stretch>
            <a:fillRect/>
          </a:stretch>
        </p:blipFill>
        <p:spPr>
          <a:xfrm>
            <a:off x="4038600" y="3784600"/>
            <a:ext cx="4457700" cy="2463800"/>
          </a:xfrm>
          <a:prstGeom prst="rect">
            <a:avLst/>
          </a:prstGeom>
        </p:spPr>
      </p:pic>
      <p:pic>
        <p:nvPicPr>
          <p:cNvPr id="13" name="Picture 12" descr="Rough Periwinkles001.JPG"/>
          <p:cNvPicPr>
            <a:picLocks noChangeAspect="1"/>
          </p:cNvPicPr>
          <p:nvPr/>
        </p:nvPicPr>
        <p:blipFill>
          <a:blip r:embed="rId3"/>
          <a:stretch>
            <a:fillRect/>
          </a:stretch>
        </p:blipFill>
        <p:spPr>
          <a:xfrm>
            <a:off x="4876800" y="1511300"/>
            <a:ext cx="2935057" cy="2197100"/>
          </a:xfrm>
          <a:prstGeom prst="rect">
            <a:avLst/>
          </a:prstGeom>
        </p:spPr>
      </p:pic>
      <p:sp>
        <p:nvSpPr>
          <p:cNvPr id="14" name="TextBox 13"/>
          <p:cNvSpPr txBox="1"/>
          <p:nvPr/>
        </p:nvSpPr>
        <p:spPr>
          <a:xfrm>
            <a:off x="381000" y="1600200"/>
            <a:ext cx="3352800" cy="1323439"/>
          </a:xfrm>
          <a:prstGeom prst="rect">
            <a:avLst/>
          </a:prstGeom>
          <a:noFill/>
        </p:spPr>
        <p:txBody>
          <a:bodyPr wrap="square" rtlCol="0">
            <a:spAutoFit/>
          </a:bodyPr>
          <a:lstStyle/>
          <a:p>
            <a:pPr>
              <a:buFont typeface="Wingdings" charset="2"/>
              <a:buChar char="§"/>
            </a:pPr>
            <a:r>
              <a:rPr lang="en-US" sz="2000" dirty="0" smtClean="0"/>
              <a:t>Wilding et al. (2001) genotyped 306 AFLP loci in the intertidal snail </a:t>
            </a:r>
            <a:r>
              <a:rPr lang="en-US" sz="2000" i="1" dirty="0" err="1" smtClean="0"/>
              <a:t>Littorina</a:t>
            </a:r>
            <a:r>
              <a:rPr lang="en-US" sz="2000" i="1" dirty="0" smtClean="0"/>
              <a:t> </a:t>
            </a:r>
            <a:r>
              <a:rPr lang="en-US" sz="2000" i="1" dirty="0" err="1" smtClean="0"/>
              <a:t>saxatils</a:t>
            </a:r>
            <a:endParaRPr lang="en-US" sz="2000" i="1" dirty="0"/>
          </a:p>
        </p:txBody>
      </p:sp>
      <p:sp>
        <p:nvSpPr>
          <p:cNvPr id="15" name="TextBox 14"/>
          <p:cNvSpPr txBox="1"/>
          <p:nvPr/>
        </p:nvSpPr>
        <p:spPr>
          <a:xfrm>
            <a:off x="381000" y="3327737"/>
            <a:ext cx="3352800" cy="1015663"/>
          </a:xfrm>
          <a:prstGeom prst="rect">
            <a:avLst/>
          </a:prstGeom>
          <a:noFill/>
        </p:spPr>
        <p:txBody>
          <a:bodyPr wrap="square" rtlCol="0">
            <a:spAutoFit/>
          </a:bodyPr>
          <a:lstStyle/>
          <a:p>
            <a:pPr>
              <a:buFont typeface="Wingdings" charset="2"/>
              <a:buChar char="§"/>
            </a:pPr>
            <a:r>
              <a:rPr lang="en-US" sz="2000" dirty="0" smtClean="0"/>
              <a:t>15 loci had extremely high </a:t>
            </a:r>
            <a:r>
              <a:rPr lang="en-US" sz="2000" i="1" dirty="0" err="1" smtClean="0"/>
              <a:t>F</a:t>
            </a:r>
            <a:r>
              <a:rPr lang="en-US" sz="2000" baseline="-25000" dirty="0" err="1" smtClean="0"/>
              <a:t>st</a:t>
            </a:r>
            <a:r>
              <a:rPr lang="en-US" sz="2000" dirty="0" smtClean="0"/>
              <a:t> values (&gt; 0.20-0.30) compared </a:t>
            </a:r>
            <a:r>
              <a:rPr lang="en-US" sz="2000" dirty="0" err="1" smtClean="0"/>
              <a:t>w</a:t>
            </a:r>
            <a:r>
              <a:rPr lang="en-US" sz="2000" dirty="0" smtClean="0"/>
              <a:t>/ mean of &lt;0.04</a:t>
            </a:r>
            <a:endParaRPr lang="en-US" sz="2000" i="1" dirty="0"/>
          </a:p>
        </p:txBody>
      </p:sp>
      <p:sp>
        <p:nvSpPr>
          <p:cNvPr id="16" name="TextBox 15"/>
          <p:cNvSpPr txBox="1"/>
          <p:nvPr/>
        </p:nvSpPr>
        <p:spPr>
          <a:xfrm>
            <a:off x="381000" y="4854714"/>
            <a:ext cx="3352800" cy="707886"/>
          </a:xfrm>
          <a:prstGeom prst="rect">
            <a:avLst/>
          </a:prstGeom>
          <a:noFill/>
        </p:spPr>
        <p:txBody>
          <a:bodyPr wrap="square" rtlCol="0">
            <a:spAutoFit/>
          </a:bodyPr>
          <a:lstStyle/>
          <a:p>
            <a:pPr>
              <a:buFont typeface="Wingdings" charset="2"/>
              <a:buChar char="§"/>
            </a:pPr>
            <a:r>
              <a:rPr lang="en-US" sz="2000" dirty="0" smtClean="0"/>
              <a:t>Solid line is the upper 99% CI for simulated neutral loci</a:t>
            </a:r>
            <a:endParaRPr lang="en-US" sz="2000" i="1" dirty="0"/>
          </a:p>
        </p:txBody>
      </p:sp>
    </p:spTree>
    <p:extLst>
      <p:ext uri="{BB962C8B-B14F-4D97-AF65-F5344CB8AC3E}">
        <p14:creationId xmlns:p14="http://schemas.microsoft.com/office/powerpoint/2010/main" val="95004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28600"/>
            <a:ext cx="8839200" cy="1200329"/>
          </a:xfrm>
          <a:prstGeom prst="rect">
            <a:avLst/>
          </a:prstGeom>
          <a:noFill/>
        </p:spPr>
        <p:txBody>
          <a:bodyPr wrap="square" rtlCol="0">
            <a:spAutoFit/>
          </a:bodyPr>
          <a:lstStyle/>
          <a:p>
            <a:pPr>
              <a:buFont typeface="Wingdings" pitchFamily="-65" charset="2"/>
              <a:buChar char="Ø"/>
            </a:pPr>
            <a:r>
              <a:rPr lang="en-US" sz="3600" dirty="0" smtClean="0"/>
              <a:t>Example of testing for outliers using an empirical null distribution of </a:t>
            </a:r>
            <a:r>
              <a:rPr lang="en-US" sz="3600" i="1" dirty="0" err="1" smtClean="0"/>
              <a:t>F</a:t>
            </a:r>
            <a:r>
              <a:rPr lang="en-US" sz="3600" baseline="-25000" dirty="0" err="1" smtClean="0"/>
              <a:t>st</a:t>
            </a:r>
            <a:r>
              <a:rPr lang="en-US" sz="3600" dirty="0" smtClean="0"/>
              <a:t>:</a:t>
            </a:r>
          </a:p>
        </p:txBody>
      </p:sp>
      <p:sp>
        <p:nvSpPr>
          <p:cNvPr id="14" name="TextBox 13"/>
          <p:cNvSpPr txBox="1"/>
          <p:nvPr/>
        </p:nvSpPr>
        <p:spPr>
          <a:xfrm>
            <a:off x="381000" y="1600200"/>
            <a:ext cx="3352800" cy="1015663"/>
          </a:xfrm>
          <a:prstGeom prst="rect">
            <a:avLst/>
          </a:prstGeom>
          <a:noFill/>
        </p:spPr>
        <p:txBody>
          <a:bodyPr wrap="square" rtlCol="0">
            <a:spAutoFit/>
          </a:bodyPr>
          <a:lstStyle/>
          <a:p>
            <a:pPr>
              <a:buFont typeface="Wingdings" charset="2"/>
              <a:buChar char="§"/>
            </a:pPr>
            <a:r>
              <a:rPr lang="en-US" sz="2000" dirty="0" err="1" smtClean="0"/>
              <a:t>Akey</a:t>
            </a:r>
            <a:r>
              <a:rPr lang="en-US" sz="2000" dirty="0" smtClean="0"/>
              <a:t> et al. (2002) genotyped many SNP loci on human chromosome 8</a:t>
            </a:r>
            <a:endParaRPr lang="en-US" sz="2000" i="1" dirty="0"/>
          </a:p>
        </p:txBody>
      </p:sp>
      <p:sp>
        <p:nvSpPr>
          <p:cNvPr id="16" name="TextBox 15"/>
          <p:cNvSpPr txBox="1"/>
          <p:nvPr/>
        </p:nvSpPr>
        <p:spPr>
          <a:xfrm>
            <a:off x="381000" y="3839051"/>
            <a:ext cx="3352800" cy="1015663"/>
          </a:xfrm>
          <a:prstGeom prst="rect">
            <a:avLst/>
          </a:prstGeom>
          <a:noFill/>
        </p:spPr>
        <p:txBody>
          <a:bodyPr wrap="square" rtlCol="0">
            <a:spAutoFit/>
          </a:bodyPr>
          <a:lstStyle/>
          <a:p>
            <a:pPr>
              <a:buFont typeface="Wingdings" charset="2"/>
              <a:buChar char="§"/>
            </a:pPr>
            <a:r>
              <a:rPr lang="en-US" sz="2000" dirty="0" smtClean="0"/>
              <a:t>Horizontal dashed line is the threshold for identifying extremely high </a:t>
            </a:r>
            <a:r>
              <a:rPr lang="en-US" sz="2000" i="1" dirty="0" err="1" smtClean="0"/>
              <a:t>F</a:t>
            </a:r>
            <a:r>
              <a:rPr lang="en-US" sz="2000" baseline="-25000" dirty="0" err="1" smtClean="0"/>
              <a:t>st</a:t>
            </a:r>
            <a:r>
              <a:rPr lang="en-US" sz="2000" dirty="0" smtClean="0"/>
              <a:t> values</a:t>
            </a:r>
            <a:endParaRPr lang="en-US" sz="2000" i="1" dirty="0"/>
          </a:p>
        </p:txBody>
      </p:sp>
      <p:pic>
        <p:nvPicPr>
          <p:cNvPr id="8" name="Picture 7"/>
          <p:cNvPicPr>
            <a:picLocks noChangeAspect="1"/>
          </p:cNvPicPr>
          <p:nvPr/>
        </p:nvPicPr>
        <p:blipFill>
          <a:blip r:embed="rId2"/>
          <a:stretch>
            <a:fillRect/>
          </a:stretch>
        </p:blipFill>
        <p:spPr>
          <a:xfrm>
            <a:off x="4279900" y="2197100"/>
            <a:ext cx="4483100" cy="2755900"/>
          </a:xfrm>
          <a:prstGeom prst="rect">
            <a:avLst/>
          </a:prstGeom>
        </p:spPr>
      </p:pic>
    </p:spTree>
    <p:extLst>
      <p:ext uri="{BB962C8B-B14F-4D97-AF65-F5344CB8AC3E}">
        <p14:creationId xmlns:p14="http://schemas.microsoft.com/office/powerpoint/2010/main" val="93711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754327"/>
          </a:xfrm>
          <a:prstGeom prst="rect">
            <a:avLst/>
          </a:prstGeom>
          <a:noFill/>
        </p:spPr>
        <p:txBody>
          <a:bodyPr wrap="square" rtlCol="0">
            <a:spAutoFit/>
          </a:bodyPr>
          <a:lstStyle/>
          <a:p>
            <a:r>
              <a:rPr lang="en-US" sz="3600" b="1" dirty="0" smtClean="0"/>
              <a:t>STEP 4a: Compute evolutionary or demographic parameters without using outlier loci</a:t>
            </a:r>
            <a:endParaRPr lang="en-US" sz="3600" b="1" dirty="0"/>
          </a:p>
        </p:txBody>
      </p:sp>
      <p:sp>
        <p:nvSpPr>
          <p:cNvPr id="3" name="TextBox 2"/>
          <p:cNvSpPr txBox="1"/>
          <p:nvPr/>
        </p:nvSpPr>
        <p:spPr>
          <a:xfrm>
            <a:off x="381000" y="1771471"/>
            <a:ext cx="8458200" cy="1754327"/>
          </a:xfrm>
          <a:prstGeom prst="rect">
            <a:avLst/>
          </a:prstGeom>
          <a:noFill/>
        </p:spPr>
        <p:txBody>
          <a:bodyPr wrap="square" rtlCol="0">
            <a:spAutoFit/>
          </a:bodyPr>
          <a:lstStyle/>
          <a:p>
            <a:pPr>
              <a:buFont typeface="Wingdings" pitchFamily="-65" charset="2"/>
              <a:buChar char="Ø"/>
            </a:pPr>
            <a:r>
              <a:rPr lang="en-US" sz="3600" dirty="0" smtClean="0"/>
              <a:t>If interest is in demography/evolutionary history, final step is using validated neutral loci to infer these parameters</a:t>
            </a:r>
          </a:p>
        </p:txBody>
      </p:sp>
      <p:sp>
        <p:nvSpPr>
          <p:cNvPr id="5" name="TextBox 4"/>
          <p:cNvSpPr txBox="1"/>
          <p:nvPr/>
        </p:nvSpPr>
        <p:spPr>
          <a:xfrm>
            <a:off x="381000" y="3884473"/>
            <a:ext cx="8458200" cy="1200329"/>
          </a:xfrm>
          <a:prstGeom prst="rect">
            <a:avLst/>
          </a:prstGeom>
          <a:noFill/>
        </p:spPr>
        <p:txBody>
          <a:bodyPr wrap="square" rtlCol="0">
            <a:spAutoFit/>
          </a:bodyPr>
          <a:lstStyle/>
          <a:p>
            <a:pPr>
              <a:buFont typeface="Wingdings" pitchFamily="-65" charset="2"/>
              <a:buChar char="Ø"/>
            </a:pPr>
            <a:r>
              <a:rPr lang="en-US" sz="3600" dirty="0" smtClean="0"/>
              <a:t>This important, because only one or a few outliers can strongly bias estimates</a:t>
            </a:r>
          </a:p>
        </p:txBody>
      </p:sp>
    </p:spTree>
    <p:extLst>
      <p:ext uri="{BB962C8B-B14F-4D97-AF65-F5344CB8AC3E}">
        <p14:creationId xmlns:p14="http://schemas.microsoft.com/office/powerpoint/2010/main" val="44714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754327"/>
          </a:xfrm>
          <a:prstGeom prst="rect">
            <a:avLst/>
          </a:prstGeom>
          <a:noFill/>
        </p:spPr>
        <p:txBody>
          <a:bodyPr wrap="square" rtlCol="0">
            <a:spAutoFit/>
          </a:bodyPr>
          <a:lstStyle/>
          <a:p>
            <a:r>
              <a:rPr lang="en-US" sz="3600" b="1" dirty="0" smtClean="0"/>
              <a:t>STEP 4a: Compute evolutionary or demographic parameters without using outlier loci</a:t>
            </a:r>
            <a:endParaRPr lang="en-US" sz="3600" b="1" dirty="0"/>
          </a:p>
        </p:txBody>
      </p:sp>
      <p:sp>
        <p:nvSpPr>
          <p:cNvPr id="3" name="TextBox 2"/>
          <p:cNvSpPr txBox="1"/>
          <p:nvPr/>
        </p:nvSpPr>
        <p:spPr>
          <a:xfrm>
            <a:off x="381000" y="1771471"/>
            <a:ext cx="8458200" cy="1200329"/>
          </a:xfrm>
          <a:prstGeom prst="rect">
            <a:avLst/>
          </a:prstGeom>
          <a:noFill/>
        </p:spPr>
        <p:txBody>
          <a:bodyPr wrap="square" rtlCol="0">
            <a:spAutoFit/>
          </a:bodyPr>
          <a:lstStyle/>
          <a:p>
            <a:pPr>
              <a:buFont typeface="Wingdings" pitchFamily="-65" charset="2"/>
              <a:buChar char="Ø"/>
            </a:pPr>
            <a:r>
              <a:rPr lang="en-US" sz="3600" dirty="0" smtClean="0"/>
              <a:t>Example:  Effect of outlier loci in </a:t>
            </a:r>
            <a:r>
              <a:rPr lang="en-US" sz="3600" i="1" dirty="0" err="1" smtClean="0"/>
              <a:t>Littorina</a:t>
            </a:r>
            <a:r>
              <a:rPr lang="en-US" sz="3600" i="1" dirty="0" smtClean="0"/>
              <a:t> </a:t>
            </a:r>
            <a:r>
              <a:rPr lang="en-US" sz="3600" i="1" dirty="0" err="1" smtClean="0"/>
              <a:t>saxatilis</a:t>
            </a:r>
            <a:endParaRPr lang="en-US" sz="3600" i="1" dirty="0" smtClean="0"/>
          </a:p>
        </p:txBody>
      </p:sp>
      <p:pic>
        <p:nvPicPr>
          <p:cNvPr id="6" name="Picture 5"/>
          <p:cNvPicPr>
            <a:picLocks noChangeAspect="1"/>
          </p:cNvPicPr>
          <p:nvPr/>
        </p:nvPicPr>
        <p:blipFill>
          <a:blip r:embed="rId2"/>
          <a:stretch>
            <a:fillRect/>
          </a:stretch>
        </p:blipFill>
        <p:spPr>
          <a:xfrm>
            <a:off x="3352800" y="2794000"/>
            <a:ext cx="2146300" cy="1270000"/>
          </a:xfrm>
          <a:prstGeom prst="rect">
            <a:avLst/>
          </a:prstGeom>
        </p:spPr>
      </p:pic>
      <p:sp>
        <p:nvSpPr>
          <p:cNvPr id="7" name="TextBox 6"/>
          <p:cNvSpPr txBox="1"/>
          <p:nvPr/>
        </p:nvSpPr>
        <p:spPr>
          <a:xfrm>
            <a:off x="533400" y="4114800"/>
            <a:ext cx="7924800" cy="523220"/>
          </a:xfrm>
          <a:prstGeom prst="rect">
            <a:avLst/>
          </a:prstGeom>
          <a:noFill/>
        </p:spPr>
        <p:txBody>
          <a:bodyPr wrap="square" rtlCol="0">
            <a:spAutoFit/>
          </a:bodyPr>
          <a:lstStyle/>
          <a:p>
            <a:pPr>
              <a:buFont typeface="Wingdings" charset="2"/>
              <a:buChar char="§"/>
            </a:pPr>
            <a:r>
              <a:rPr lang="en-US" sz="2800" dirty="0" smtClean="0"/>
              <a:t>Two </a:t>
            </a:r>
            <a:r>
              <a:rPr lang="en-US" sz="2800" dirty="0" err="1" smtClean="0"/>
              <a:t>morphotypes</a:t>
            </a:r>
            <a:r>
              <a:rPr lang="en-US" sz="2800" dirty="0" smtClean="0"/>
              <a:t>:</a:t>
            </a:r>
          </a:p>
        </p:txBody>
      </p:sp>
      <p:sp>
        <p:nvSpPr>
          <p:cNvPr id="8" name="TextBox 7"/>
          <p:cNvSpPr txBox="1"/>
          <p:nvPr/>
        </p:nvSpPr>
        <p:spPr>
          <a:xfrm>
            <a:off x="533400" y="4582180"/>
            <a:ext cx="7924800" cy="1815882"/>
          </a:xfrm>
          <a:prstGeom prst="rect">
            <a:avLst/>
          </a:prstGeom>
          <a:noFill/>
        </p:spPr>
        <p:txBody>
          <a:bodyPr wrap="square" rtlCol="0">
            <a:spAutoFit/>
          </a:bodyPr>
          <a:lstStyle/>
          <a:p>
            <a:pPr marL="514350" indent="-514350">
              <a:buFont typeface="+mj-lt"/>
              <a:buAutoNum type="arabicPeriod"/>
            </a:pPr>
            <a:r>
              <a:rPr lang="en-US" sz="2800" dirty="0" smtClean="0"/>
              <a:t>Thin shell and wide aperture (H) found high in the littoral zone</a:t>
            </a:r>
          </a:p>
          <a:p>
            <a:pPr marL="514350" indent="-514350">
              <a:buFont typeface="+mj-lt"/>
              <a:buAutoNum type="arabicPeriod"/>
            </a:pPr>
            <a:r>
              <a:rPr lang="en-US" sz="2800" dirty="0" smtClean="0"/>
              <a:t>Thick shell and narrow aperture (M) found low in littoral zone</a:t>
            </a:r>
          </a:p>
        </p:txBody>
      </p:sp>
    </p:spTree>
    <p:extLst>
      <p:ext uri="{BB962C8B-B14F-4D97-AF65-F5344CB8AC3E}">
        <p14:creationId xmlns:p14="http://schemas.microsoft.com/office/powerpoint/2010/main" val="10580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754327"/>
          </a:xfrm>
          <a:prstGeom prst="rect">
            <a:avLst/>
          </a:prstGeom>
          <a:noFill/>
        </p:spPr>
        <p:txBody>
          <a:bodyPr wrap="square" rtlCol="0">
            <a:spAutoFit/>
          </a:bodyPr>
          <a:lstStyle/>
          <a:p>
            <a:r>
              <a:rPr lang="en-US" sz="3600" b="1" dirty="0" smtClean="0"/>
              <a:t>STEP 4a: Compute evolutionary or demographic parameters without using outlier loci</a:t>
            </a:r>
            <a:endParaRPr lang="en-US" sz="3600" b="1" dirty="0"/>
          </a:p>
        </p:txBody>
      </p:sp>
      <p:sp>
        <p:nvSpPr>
          <p:cNvPr id="3" name="TextBox 2"/>
          <p:cNvSpPr txBox="1"/>
          <p:nvPr/>
        </p:nvSpPr>
        <p:spPr>
          <a:xfrm>
            <a:off x="381000" y="1447800"/>
            <a:ext cx="8458200" cy="1200329"/>
          </a:xfrm>
          <a:prstGeom prst="rect">
            <a:avLst/>
          </a:prstGeom>
          <a:noFill/>
        </p:spPr>
        <p:txBody>
          <a:bodyPr wrap="square" rtlCol="0">
            <a:spAutoFit/>
          </a:bodyPr>
          <a:lstStyle/>
          <a:p>
            <a:pPr>
              <a:buFont typeface="Wingdings" pitchFamily="-65" charset="2"/>
              <a:buChar char="Ø"/>
            </a:pPr>
            <a:r>
              <a:rPr lang="en-US" sz="3600" dirty="0" smtClean="0"/>
              <a:t>Example:  Effect of outlier loci in </a:t>
            </a:r>
            <a:r>
              <a:rPr lang="en-US" sz="3600" i="1" dirty="0" err="1" smtClean="0"/>
              <a:t>Littorina</a:t>
            </a:r>
            <a:r>
              <a:rPr lang="en-US" sz="3600" i="1" dirty="0" smtClean="0"/>
              <a:t> </a:t>
            </a:r>
            <a:r>
              <a:rPr lang="en-US" sz="3600" i="1" dirty="0" err="1" smtClean="0"/>
              <a:t>saxatilis</a:t>
            </a:r>
            <a:endParaRPr lang="en-US" sz="3600" i="1" dirty="0" smtClean="0"/>
          </a:p>
        </p:txBody>
      </p:sp>
      <p:sp>
        <p:nvSpPr>
          <p:cNvPr id="7" name="TextBox 6"/>
          <p:cNvSpPr txBox="1"/>
          <p:nvPr/>
        </p:nvSpPr>
        <p:spPr>
          <a:xfrm>
            <a:off x="533400" y="2590800"/>
            <a:ext cx="3581400" cy="954107"/>
          </a:xfrm>
          <a:prstGeom prst="rect">
            <a:avLst/>
          </a:prstGeom>
          <a:noFill/>
        </p:spPr>
        <p:txBody>
          <a:bodyPr wrap="square" rtlCol="0">
            <a:spAutoFit/>
          </a:bodyPr>
          <a:lstStyle/>
          <a:p>
            <a:pPr>
              <a:buFont typeface="Wingdings" charset="2"/>
              <a:buChar char="§"/>
            </a:pPr>
            <a:r>
              <a:rPr lang="en-US" sz="2800" dirty="0" smtClean="0"/>
              <a:t>AFLP phylogeny WITH</a:t>
            </a:r>
          </a:p>
          <a:p>
            <a:r>
              <a:rPr lang="en-US" sz="2800" dirty="0" smtClean="0"/>
              <a:t>  outlier loci</a:t>
            </a:r>
          </a:p>
        </p:txBody>
      </p:sp>
      <p:sp>
        <p:nvSpPr>
          <p:cNvPr id="9" name="TextBox 8"/>
          <p:cNvSpPr txBox="1"/>
          <p:nvPr/>
        </p:nvSpPr>
        <p:spPr>
          <a:xfrm>
            <a:off x="4876800" y="2551093"/>
            <a:ext cx="3581400" cy="954107"/>
          </a:xfrm>
          <a:prstGeom prst="rect">
            <a:avLst/>
          </a:prstGeom>
          <a:noFill/>
        </p:spPr>
        <p:txBody>
          <a:bodyPr wrap="square" rtlCol="0">
            <a:spAutoFit/>
          </a:bodyPr>
          <a:lstStyle/>
          <a:p>
            <a:pPr>
              <a:buFont typeface="Wingdings" charset="2"/>
              <a:buChar char="§"/>
            </a:pPr>
            <a:r>
              <a:rPr lang="en-US" sz="2800" dirty="0" smtClean="0"/>
              <a:t>AFLP phylogeny </a:t>
            </a:r>
          </a:p>
          <a:p>
            <a:r>
              <a:rPr lang="en-US" sz="2800" dirty="0" smtClean="0"/>
              <a:t>  WITHOUT outlier loci</a:t>
            </a:r>
          </a:p>
        </p:txBody>
      </p:sp>
      <p:pic>
        <p:nvPicPr>
          <p:cNvPr id="10" name="Picture 9"/>
          <p:cNvPicPr>
            <a:picLocks noChangeAspect="1"/>
          </p:cNvPicPr>
          <p:nvPr/>
        </p:nvPicPr>
        <p:blipFill>
          <a:blip r:embed="rId2"/>
          <a:stretch>
            <a:fillRect/>
          </a:stretch>
        </p:blipFill>
        <p:spPr>
          <a:xfrm>
            <a:off x="965200" y="3962400"/>
            <a:ext cx="2844800" cy="2616200"/>
          </a:xfrm>
          <a:prstGeom prst="rect">
            <a:avLst/>
          </a:prstGeom>
        </p:spPr>
      </p:pic>
      <p:sp>
        <p:nvSpPr>
          <p:cNvPr id="12" name="Oval 11"/>
          <p:cNvSpPr/>
          <p:nvPr/>
        </p:nvSpPr>
        <p:spPr>
          <a:xfrm>
            <a:off x="965200" y="3962400"/>
            <a:ext cx="2082800" cy="1143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7600" y="5257800"/>
            <a:ext cx="2997200" cy="1320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029200" y="4165600"/>
            <a:ext cx="3619500" cy="2184400"/>
          </a:xfrm>
          <a:prstGeom prst="rect">
            <a:avLst/>
          </a:prstGeom>
        </p:spPr>
      </p:pic>
      <p:sp>
        <p:nvSpPr>
          <p:cNvPr id="15" name="Oval 14"/>
          <p:cNvSpPr/>
          <p:nvPr/>
        </p:nvSpPr>
        <p:spPr>
          <a:xfrm>
            <a:off x="4876800" y="4267200"/>
            <a:ext cx="1066800" cy="1600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53200" y="3962400"/>
            <a:ext cx="1066800" cy="1143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172200" y="5562600"/>
            <a:ext cx="1066800" cy="1143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581900" y="5105400"/>
            <a:ext cx="1066800" cy="1143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38200" y="3505200"/>
            <a:ext cx="3581400" cy="400110"/>
          </a:xfrm>
          <a:prstGeom prst="rect">
            <a:avLst/>
          </a:prstGeom>
          <a:noFill/>
        </p:spPr>
        <p:txBody>
          <a:bodyPr wrap="square" rtlCol="0">
            <a:spAutoFit/>
          </a:bodyPr>
          <a:lstStyle/>
          <a:p>
            <a:r>
              <a:rPr lang="en-US" sz="2000" b="1" dirty="0" smtClean="0">
                <a:solidFill>
                  <a:srgbClr val="FF0000"/>
                </a:solidFill>
              </a:rPr>
              <a:t>Groups based on </a:t>
            </a:r>
            <a:r>
              <a:rPr lang="en-US" sz="2000" b="1" dirty="0" err="1" smtClean="0">
                <a:solidFill>
                  <a:srgbClr val="FF0000"/>
                </a:solidFill>
              </a:rPr>
              <a:t>morphotype</a:t>
            </a:r>
            <a:endParaRPr lang="en-US" sz="2000" b="1" dirty="0" smtClean="0">
              <a:solidFill>
                <a:srgbClr val="FF0000"/>
              </a:solidFill>
            </a:endParaRPr>
          </a:p>
        </p:txBody>
      </p:sp>
      <p:sp>
        <p:nvSpPr>
          <p:cNvPr id="20" name="TextBox 19"/>
          <p:cNvSpPr txBox="1"/>
          <p:nvPr/>
        </p:nvSpPr>
        <p:spPr>
          <a:xfrm>
            <a:off x="4953000" y="3505200"/>
            <a:ext cx="3581400" cy="400110"/>
          </a:xfrm>
          <a:prstGeom prst="rect">
            <a:avLst/>
          </a:prstGeom>
          <a:noFill/>
        </p:spPr>
        <p:txBody>
          <a:bodyPr wrap="square" rtlCol="0">
            <a:spAutoFit/>
          </a:bodyPr>
          <a:lstStyle/>
          <a:p>
            <a:r>
              <a:rPr lang="en-US" sz="2000" b="1" dirty="0" smtClean="0">
                <a:solidFill>
                  <a:srgbClr val="FF0000"/>
                </a:solidFill>
              </a:rPr>
              <a:t>Groups based on geography</a:t>
            </a:r>
          </a:p>
        </p:txBody>
      </p:sp>
    </p:spTree>
    <p:extLst>
      <p:ext uri="{BB962C8B-B14F-4D97-AF65-F5344CB8AC3E}">
        <p14:creationId xmlns:p14="http://schemas.microsoft.com/office/powerpoint/2010/main" val="138153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animBg="1"/>
      <p:bldP spid="13" grpId="0" animBg="1"/>
      <p:bldP spid="15" grpId="0" animBg="1"/>
      <p:bldP spid="16" grpId="0" animBg="1"/>
      <p:bldP spid="17" grpId="0" animBg="1"/>
      <p:bldP spid="18" grpId="0" animBg="1"/>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277" y="175596"/>
            <a:ext cx="7067183" cy="13155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953" y="1609646"/>
            <a:ext cx="3172835" cy="4811096"/>
          </a:xfrm>
          <a:prstGeom prst="rect">
            <a:avLst/>
          </a:prstGeom>
        </p:spPr>
      </p:pic>
    </p:spTree>
    <p:extLst>
      <p:ext uri="{BB962C8B-B14F-4D97-AF65-F5344CB8AC3E}">
        <p14:creationId xmlns:p14="http://schemas.microsoft.com/office/powerpoint/2010/main" val="14125898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754327"/>
          </a:xfrm>
          <a:prstGeom prst="rect">
            <a:avLst/>
          </a:prstGeom>
          <a:noFill/>
        </p:spPr>
        <p:txBody>
          <a:bodyPr wrap="square" rtlCol="0">
            <a:spAutoFit/>
          </a:bodyPr>
          <a:lstStyle/>
          <a:p>
            <a:r>
              <a:rPr lang="en-US" sz="3600" b="1" dirty="0" smtClean="0"/>
              <a:t>STEP 4a: Compute evolutionary or demographic parameters without using outlier loci</a:t>
            </a:r>
            <a:endParaRPr lang="en-US" sz="3600" b="1" dirty="0"/>
          </a:p>
        </p:txBody>
      </p:sp>
      <p:pic>
        <p:nvPicPr>
          <p:cNvPr id="9" name="Picture 8"/>
          <p:cNvPicPr>
            <a:picLocks noChangeAspect="1"/>
          </p:cNvPicPr>
          <p:nvPr/>
        </p:nvPicPr>
        <p:blipFill>
          <a:blip r:embed="rId2"/>
          <a:stretch>
            <a:fillRect/>
          </a:stretch>
        </p:blipFill>
        <p:spPr>
          <a:xfrm>
            <a:off x="1066800" y="1754327"/>
            <a:ext cx="6592340" cy="4895850"/>
          </a:xfrm>
          <a:prstGeom prst="rect">
            <a:avLst/>
          </a:prstGeom>
        </p:spPr>
      </p:pic>
    </p:spTree>
    <p:extLst>
      <p:ext uri="{BB962C8B-B14F-4D97-AF65-F5344CB8AC3E}">
        <p14:creationId xmlns:p14="http://schemas.microsoft.com/office/powerpoint/2010/main" val="8268807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200329"/>
          </a:xfrm>
          <a:prstGeom prst="rect">
            <a:avLst/>
          </a:prstGeom>
          <a:noFill/>
        </p:spPr>
        <p:txBody>
          <a:bodyPr wrap="square" rtlCol="0">
            <a:spAutoFit/>
          </a:bodyPr>
          <a:lstStyle/>
          <a:p>
            <a:r>
              <a:rPr lang="en-US" sz="3600" b="1" dirty="0" smtClean="0"/>
              <a:t>STEP 4b: Test for causes of outlier behavior (for example, selection)</a:t>
            </a:r>
            <a:endParaRPr lang="en-US" sz="3600" b="1" dirty="0"/>
          </a:p>
        </p:txBody>
      </p:sp>
      <p:sp>
        <p:nvSpPr>
          <p:cNvPr id="3" name="TextBox 2"/>
          <p:cNvSpPr txBox="1"/>
          <p:nvPr/>
        </p:nvSpPr>
        <p:spPr>
          <a:xfrm>
            <a:off x="381000" y="1143000"/>
            <a:ext cx="8458200" cy="1754327"/>
          </a:xfrm>
          <a:prstGeom prst="rect">
            <a:avLst/>
          </a:prstGeom>
          <a:noFill/>
        </p:spPr>
        <p:txBody>
          <a:bodyPr wrap="square" rtlCol="0">
            <a:spAutoFit/>
          </a:bodyPr>
          <a:lstStyle/>
          <a:p>
            <a:pPr>
              <a:buFont typeface="Wingdings" pitchFamily="-65" charset="2"/>
              <a:buChar char="Ø"/>
            </a:pPr>
            <a:r>
              <a:rPr lang="en-US" sz="3600" dirty="0" smtClean="0"/>
              <a:t>If interest is in adaptive divergence and selection, final step is to confirm that outlier loci under selection</a:t>
            </a:r>
          </a:p>
        </p:txBody>
      </p:sp>
      <p:sp>
        <p:nvSpPr>
          <p:cNvPr id="5" name="TextBox 4"/>
          <p:cNvSpPr txBox="1"/>
          <p:nvPr/>
        </p:nvSpPr>
        <p:spPr>
          <a:xfrm>
            <a:off x="381000" y="2819400"/>
            <a:ext cx="8458200" cy="1200329"/>
          </a:xfrm>
          <a:prstGeom prst="rect">
            <a:avLst/>
          </a:prstGeom>
          <a:noFill/>
        </p:spPr>
        <p:txBody>
          <a:bodyPr wrap="square" rtlCol="0">
            <a:spAutoFit/>
          </a:bodyPr>
          <a:lstStyle/>
          <a:p>
            <a:pPr>
              <a:buFont typeface="Wingdings" pitchFamily="-65" charset="2"/>
              <a:buChar char="Ø"/>
            </a:pPr>
            <a:r>
              <a:rPr lang="en-US" sz="3600" dirty="0" smtClean="0"/>
              <a:t>Alternative (null) hypothesis is that outlier because of Type I error (erroneous ID)</a:t>
            </a:r>
          </a:p>
        </p:txBody>
      </p:sp>
      <p:sp>
        <p:nvSpPr>
          <p:cNvPr id="6" name="TextBox 5"/>
          <p:cNvSpPr txBox="1"/>
          <p:nvPr/>
        </p:nvSpPr>
        <p:spPr>
          <a:xfrm>
            <a:off x="838200" y="3974307"/>
            <a:ext cx="7924800" cy="1384995"/>
          </a:xfrm>
          <a:prstGeom prst="rect">
            <a:avLst/>
          </a:prstGeom>
          <a:noFill/>
        </p:spPr>
        <p:txBody>
          <a:bodyPr wrap="square" rtlCol="0">
            <a:spAutoFit/>
          </a:bodyPr>
          <a:lstStyle/>
          <a:p>
            <a:pPr>
              <a:buFont typeface="Wingdings" charset="2"/>
              <a:buChar char="§"/>
            </a:pPr>
            <a:r>
              <a:rPr lang="en-US" sz="2800" dirty="0" smtClean="0"/>
              <a:t>For example, when conducting 100 tests of whether </a:t>
            </a:r>
            <a:r>
              <a:rPr lang="en-US" sz="2800" dirty="0" err="1" smtClean="0"/>
              <a:t>Fst</a:t>
            </a:r>
            <a:r>
              <a:rPr lang="en-US" sz="2800" dirty="0" smtClean="0"/>
              <a:t> higher than expected, an average of 5 loci will be erroneously identified as outliers</a:t>
            </a:r>
          </a:p>
        </p:txBody>
      </p:sp>
      <p:sp>
        <p:nvSpPr>
          <p:cNvPr id="7" name="TextBox 6"/>
          <p:cNvSpPr txBox="1"/>
          <p:nvPr/>
        </p:nvSpPr>
        <p:spPr>
          <a:xfrm>
            <a:off x="381000" y="5410200"/>
            <a:ext cx="8763000" cy="1200329"/>
          </a:xfrm>
          <a:prstGeom prst="rect">
            <a:avLst/>
          </a:prstGeom>
          <a:noFill/>
        </p:spPr>
        <p:txBody>
          <a:bodyPr wrap="square" rtlCol="0">
            <a:spAutoFit/>
          </a:bodyPr>
          <a:lstStyle/>
          <a:p>
            <a:pPr>
              <a:buFont typeface="Wingdings" pitchFamily="-65" charset="2"/>
              <a:buChar char="Ø"/>
            </a:pPr>
            <a:r>
              <a:rPr lang="en-US" sz="3600" dirty="0" smtClean="0"/>
              <a:t>Important to have a priori hypotheses to avoid weak inference about cause of selection</a:t>
            </a:r>
          </a:p>
        </p:txBody>
      </p:sp>
    </p:spTree>
    <p:extLst>
      <p:ext uri="{BB962C8B-B14F-4D97-AF65-F5344CB8AC3E}">
        <p14:creationId xmlns:p14="http://schemas.microsoft.com/office/powerpoint/2010/main" val="101773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539" y="0"/>
            <a:ext cx="8662061" cy="1200329"/>
          </a:xfrm>
          <a:prstGeom prst="rect">
            <a:avLst/>
          </a:prstGeom>
          <a:noFill/>
        </p:spPr>
        <p:txBody>
          <a:bodyPr wrap="square" rtlCol="0">
            <a:spAutoFit/>
          </a:bodyPr>
          <a:lstStyle/>
          <a:p>
            <a:r>
              <a:rPr lang="en-US" sz="3600" b="1" dirty="0" smtClean="0"/>
              <a:t>STEP 4b: Test for causes of outlier behavior (for example, selection)</a:t>
            </a:r>
            <a:endParaRPr lang="en-US" sz="3600" b="1" dirty="0"/>
          </a:p>
        </p:txBody>
      </p:sp>
      <p:sp>
        <p:nvSpPr>
          <p:cNvPr id="3" name="TextBox 2"/>
          <p:cNvSpPr txBox="1"/>
          <p:nvPr/>
        </p:nvSpPr>
        <p:spPr>
          <a:xfrm>
            <a:off x="381000" y="1143000"/>
            <a:ext cx="8458200" cy="1200329"/>
          </a:xfrm>
          <a:prstGeom prst="rect">
            <a:avLst/>
          </a:prstGeom>
          <a:noFill/>
        </p:spPr>
        <p:txBody>
          <a:bodyPr wrap="square" rtlCol="0">
            <a:spAutoFit/>
          </a:bodyPr>
          <a:lstStyle/>
          <a:p>
            <a:pPr>
              <a:buFont typeface="Wingdings" pitchFamily="-65" charset="2"/>
              <a:buChar char="Ø"/>
            </a:pPr>
            <a:r>
              <a:rPr lang="en-US" sz="3600" dirty="0" smtClean="0"/>
              <a:t>Ways to confirm outlier behavior caused by selection:</a:t>
            </a:r>
          </a:p>
        </p:txBody>
      </p:sp>
      <p:sp>
        <p:nvSpPr>
          <p:cNvPr id="6" name="TextBox 5"/>
          <p:cNvSpPr txBox="1"/>
          <p:nvPr/>
        </p:nvSpPr>
        <p:spPr>
          <a:xfrm>
            <a:off x="685800" y="2133600"/>
            <a:ext cx="7924800" cy="1384995"/>
          </a:xfrm>
          <a:prstGeom prst="rect">
            <a:avLst/>
          </a:prstGeom>
          <a:noFill/>
        </p:spPr>
        <p:txBody>
          <a:bodyPr wrap="square" rtlCol="0">
            <a:spAutoFit/>
          </a:bodyPr>
          <a:lstStyle/>
          <a:p>
            <a:pPr>
              <a:buFont typeface="Wingdings" charset="2"/>
              <a:buChar char="§"/>
            </a:pPr>
            <a:r>
              <a:rPr lang="en-US" sz="2800" u="sng" dirty="0" smtClean="0"/>
              <a:t>Genome position:</a:t>
            </a:r>
            <a:r>
              <a:rPr lang="en-US" sz="2800" dirty="0" smtClean="0"/>
              <a:t>  markers in or near strong candidate genes more likely to be under selection than random markers or markers far from genes</a:t>
            </a:r>
          </a:p>
        </p:txBody>
      </p:sp>
      <p:sp>
        <p:nvSpPr>
          <p:cNvPr id="8" name="TextBox 7"/>
          <p:cNvSpPr txBox="1"/>
          <p:nvPr/>
        </p:nvSpPr>
        <p:spPr>
          <a:xfrm>
            <a:off x="685800" y="3352800"/>
            <a:ext cx="7924800" cy="1815882"/>
          </a:xfrm>
          <a:prstGeom prst="rect">
            <a:avLst/>
          </a:prstGeom>
          <a:noFill/>
        </p:spPr>
        <p:txBody>
          <a:bodyPr wrap="square" rtlCol="0">
            <a:spAutoFit/>
          </a:bodyPr>
          <a:lstStyle/>
          <a:p>
            <a:pPr>
              <a:buFont typeface="Wingdings" charset="2"/>
              <a:buChar char="§"/>
            </a:pPr>
            <a:r>
              <a:rPr lang="en-US" sz="2800" u="sng" dirty="0" smtClean="0"/>
              <a:t>Conduct complementary population genomic approaches:</a:t>
            </a:r>
            <a:r>
              <a:rPr lang="en-US" sz="2800" dirty="0" smtClean="0"/>
              <a:t>  for example, </a:t>
            </a:r>
            <a:r>
              <a:rPr lang="en-US" sz="2800" dirty="0" err="1" smtClean="0"/>
              <a:t>Fst</a:t>
            </a:r>
            <a:r>
              <a:rPr lang="en-US" sz="2800" dirty="0" smtClean="0"/>
              <a:t> outliers within </a:t>
            </a:r>
            <a:r>
              <a:rPr lang="en-US" sz="2800" dirty="0" err="1" smtClean="0"/>
              <a:t>QTLs</a:t>
            </a:r>
            <a:r>
              <a:rPr lang="en-US" sz="2800" dirty="0" smtClean="0"/>
              <a:t> can show that differentiation </a:t>
            </a:r>
            <a:r>
              <a:rPr lang="en-US" sz="2800" dirty="0" err="1" smtClean="0"/>
              <a:t>b/n</a:t>
            </a:r>
            <a:r>
              <a:rPr lang="en-US" sz="2800" dirty="0" smtClean="0"/>
              <a:t> ecotypes at adaptive QTL-linked loci maintained by divergent selection</a:t>
            </a:r>
          </a:p>
        </p:txBody>
      </p:sp>
      <p:sp>
        <p:nvSpPr>
          <p:cNvPr id="9" name="TextBox 8"/>
          <p:cNvSpPr txBox="1"/>
          <p:nvPr/>
        </p:nvSpPr>
        <p:spPr>
          <a:xfrm>
            <a:off x="685800" y="5473005"/>
            <a:ext cx="7924800" cy="1384995"/>
          </a:xfrm>
          <a:prstGeom prst="rect">
            <a:avLst/>
          </a:prstGeom>
          <a:noFill/>
        </p:spPr>
        <p:txBody>
          <a:bodyPr wrap="square" rtlCol="0">
            <a:spAutoFit/>
          </a:bodyPr>
          <a:lstStyle/>
          <a:p>
            <a:pPr>
              <a:buFont typeface="Wingdings" charset="2"/>
              <a:buChar char="§"/>
            </a:pPr>
            <a:r>
              <a:rPr lang="en-US" sz="2800" u="sng" dirty="0" smtClean="0"/>
              <a:t>Genotype across independent ecological gradients:</a:t>
            </a:r>
            <a:r>
              <a:rPr lang="en-US" sz="2800" dirty="0" smtClean="0"/>
              <a:t>  can provided repeated, independent evidence for outlier behavior</a:t>
            </a:r>
          </a:p>
        </p:txBody>
      </p:sp>
    </p:spTree>
    <p:extLst>
      <p:ext uri="{BB962C8B-B14F-4D97-AF65-F5344CB8AC3E}">
        <p14:creationId xmlns:p14="http://schemas.microsoft.com/office/powerpoint/2010/main" val="3239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92131" y="152657"/>
            <a:ext cx="4787739" cy="523220"/>
          </a:xfrm>
          <a:prstGeom prst="rect">
            <a:avLst/>
          </a:prstGeom>
          <a:noFill/>
        </p:spPr>
        <p:txBody>
          <a:bodyPr wrap="none" rtlCol="0">
            <a:spAutoFit/>
          </a:bodyPr>
          <a:lstStyle/>
          <a:p>
            <a:r>
              <a:rPr lang="en-US" sz="2800" b="1" u="sng" dirty="0" smtClean="0">
                <a:latin typeface="Arial"/>
                <a:cs typeface="Arial"/>
              </a:rPr>
              <a:t>Terms and basic principles</a:t>
            </a:r>
            <a:endParaRPr lang="en-US" sz="2800" b="1" u="sng" dirty="0">
              <a:latin typeface="Arial"/>
              <a:cs typeface="Arial"/>
            </a:endParaRPr>
          </a:p>
        </p:txBody>
      </p:sp>
      <p:sp>
        <p:nvSpPr>
          <p:cNvPr id="3" name="TextBox 2"/>
          <p:cNvSpPr txBox="1"/>
          <p:nvPr/>
        </p:nvSpPr>
        <p:spPr>
          <a:xfrm>
            <a:off x="2250315" y="887634"/>
            <a:ext cx="4929555"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“Central Dogma” of biology</a:t>
            </a:r>
            <a:endParaRPr lang="en-US" sz="2800" b="1" dirty="0">
              <a:latin typeface="Arial"/>
              <a:cs typeface="Arial"/>
            </a:endParaRPr>
          </a:p>
        </p:txBody>
      </p:sp>
      <p:pic>
        <p:nvPicPr>
          <p:cNvPr id="2" name="Picture 1" descr="central_dogma.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96" y="1410854"/>
            <a:ext cx="6248400" cy="4546600"/>
          </a:xfrm>
          <a:prstGeom prst="rect">
            <a:avLst/>
          </a:prstGeom>
        </p:spPr>
      </p:pic>
    </p:spTree>
    <p:extLst>
      <p:ext uri="{BB962C8B-B14F-4D97-AF65-F5344CB8AC3E}">
        <p14:creationId xmlns:p14="http://schemas.microsoft.com/office/powerpoint/2010/main" val="3428480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528" y="0"/>
            <a:ext cx="8248272" cy="707886"/>
          </a:xfrm>
          <a:prstGeom prst="rect">
            <a:avLst/>
          </a:prstGeom>
          <a:noFill/>
        </p:spPr>
        <p:txBody>
          <a:bodyPr wrap="none" rtlCol="0">
            <a:spAutoFit/>
          </a:bodyPr>
          <a:lstStyle/>
          <a:p>
            <a:r>
              <a:rPr lang="en-US" sz="4000" b="1" dirty="0" smtClean="0"/>
              <a:t>PROMISE OF POPULATION GENOMICS</a:t>
            </a:r>
            <a:endParaRPr lang="en-US" sz="4000" b="1" dirty="0"/>
          </a:p>
        </p:txBody>
      </p:sp>
      <p:sp>
        <p:nvSpPr>
          <p:cNvPr id="5" name="TextBox 4"/>
          <p:cNvSpPr txBox="1"/>
          <p:nvPr/>
        </p:nvSpPr>
        <p:spPr>
          <a:xfrm>
            <a:off x="685801" y="801469"/>
            <a:ext cx="7924800" cy="1200329"/>
          </a:xfrm>
          <a:prstGeom prst="rect">
            <a:avLst/>
          </a:prstGeom>
          <a:noFill/>
        </p:spPr>
        <p:txBody>
          <a:bodyPr wrap="square" rtlCol="0">
            <a:spAutoFit/>
          </a:bodyPr>
          <a:lstStyle/>
          <a:p>
            <a:pPr marL="742950" indent="-742950">
              <a:buFont typeface="+mj-lt"/>
              <a:buAutoNum type="arabicPeriod"/>
            </a:pPr>
            <a:r>
              <a:rPr lang="en-US" sz="3600" b="1" dirty="0" smtClean="0"/>
              <a:t>One important approach for identifying loci under selection</a:t>
            </a:r>
          </a:p>
        </p:txBody>
      </p:sp>
      <p:sp>
        <p:nvSpPr>
          <p:cNvPr id="8" name="TextBox 7"/>
          <p:cNvSpPr txBox="1"/>
          <p:nvPr/>
        </p:nvSpPr>
        <p:spPr>
          <a:xfrm>
            <a:off x="685800" y="2209800"/>
            <a:ext cx="7924800" cy="2308324"/>
          </a:xfrm>
          <a:prstGeom prst="rect">
            <a:avLst/>
          </a:prstGeom>
          <a:noFill/>
        </p:spPr>
        <p:txBody>
          <a:bodyPr wrap="square" rtlCol="0">
            <a:spAutoFit/>
          </a:bodyPr>
          <a:lstStyle/>
          <a:p>
            <a:pPr marL="742950" indent="-742950"/>
            <a:r>
              <a:rPr lang="en-US" sz="3600" b="1" dirty="0" smtClean="0"/>
              <a:t>2.  By </a:t>
            </a:r>
            <a:r>
              <a:rPr lang="en-US" sz="3600" b="1" dirty="0" err="1" smtClean="0"/>
              <a:t>IDing</a:t>
            </a:r>
            <a:r>
              <a:rPr lang="en-US" sz="3600" b="1" dirty="0" smtClean="0"/>
              <a:t> loci under selection, can remove these loci and estimate evolutionary and demographic parameters more accurately</a:t>
            </a:r>
          </a:p>
        </p:txBody>
      </p:sp>
      <p:sp>
        <p:nvSpPr>
          <p:cNvPr id="9" name="TextBox 8"/>
          <p:cNvSpPr txBox="1"/>
          <p:nvPr/>
        </p:nvSpPr>
        <p:spPr>
          <a:xfrm>
            <a:off x="685800" y="4687669"/>
            <a:ext cx="7924800" cy="1754327"/>
          </a:xfrm>
          <a:prstGeom prst="rect">
            <a:avLst/>
          </a:prstGeom>
          <a:noFill/>
        </p:spPr>
        <p:txBody>
          <a:bodyPr wrap="square" rtlCol="0">
            <a:spAutoFit/>
          </a:bodyPr>
          <a:lstStyle/>
          <a:p>
            <a:pPr marL="742950" indent="-742950"/>
            <a:r>
              <a:rPr lang="en-US" sz="3600" b="1" dirty="0" smtClean="0"/>
              <a:t>3.  Outlier loci useful in conservation, for example, for defining “adaptively” distinct populations</a:t>
            </a:r>
          </a:p>
        </p:txBody>
      </p:sp>
    </p:spTree>
    <p:extLst>
      <p:ext uri="{BB962C8B-B14F-4D97-AF65-F5344CB8AC3E}">
        <p14:creationId xmlns:p14="http://schemas.microsoft.com/office/powerpoint/2010/main" val="94662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0"/>
            <a:ext cx="9007944" cy="707886"/>
          </a:xfrm>
          <a:prstGeom prst="rect">
            <a:avLst/>
          </a:prstGeom>
          <a:noFill/>
        </p:spPr>
        <p:txBody>
          <a:bodyPr wrap="none" rtlCol="0">
            <a:spAutoFit/>
          </a:bodyPr>
          <a:lstStyle/>
          <a:p>
            <a:r>
              <a:rPr lang="en-US" sz="4000" b="1" dirty="0" smtClean="0"/>
              <a:t>LIMITATIONS OF POPULATION GENOMICS</a:t>
            </a:r>
            <a:endParaRPr lang="en-US" sz="4000" b="1" dirty="0"/>
          </a:p>
        </p:txBody>
      </p:sp>
      <p:sp>
        <p:nvSpPr>
          <p:cNvPr id="5" name="TextBox 4"/>
          <p:cNvSpPr txBox="1"/>
          <p:nvPr/>
        </p:nvSpPr>
        <p:spPr>
          <a:xfrm>
            <a:off x="685801" y="801469"/>
            <a:ext cx="7924800" cy="1754327"/>
          </a:xfrm>
          <a:prstGeom prst="rect">
            <a:avLst/>
          </a:prstGeom>
          <a:noFill/>
        </p:spPr>
        <p:txBody>
          <a:bodyPr wrap="square" rtlCol="0">
            <a:spAutoFit/>
          </a:bodyPr>
          <a:lstStyle/>
          <a:p>
            <a:pPr marL="742950" indent="-742950">
              <a:buFont typeface="+mj-lt"/>
              <a:buAutoNum type="arabicPeriod"/>
            </a:pPr>
            <a:r>
              <a:rPr lang="en-US" sz="3600" b="1" dirty="0" smtClean="0"/>
              <a:t>Significant investment of time and money required for marker development and “genome typing”</a:t>
            </a:r>
          </a:p>
        </p:txBody>
      </p:sp>
      <p:sp>
        <p:nvSpPr>
          <p:cNvPr id="8" name="TextBox 7"/>
          <p:cNvSpPr txBox="1"/>
          <p:nvPr/>
        </p:nvSpPr>
        <p:spPr>
          <a:xfrm>
            <a:off x="685800" y="2706469"/>
            <a:ext cx="7924800" cy="2308324"/>
          </a:xfrm>
          <a:prstGeom prst="rect">
            <a:avLst/>
          </a:prstGeom>
          <a:noFill/>
        </p:spPr>
        <p:txBody>
          <a:bodyPr wrap="square" rtlCol="0">
            <a:spAutoFit/>
          </a:bodyPr>
          <a:lstStyle/>
          <a:p>
            <a:pPr marL="742950" indent="-742950"/>
            <a:r>
              <a:rPr lang="en-US" sz="3600" b="1" dirty="0" smtClean="0"/>
              <a:t>2.  If just using non-functional markers (e.g., microsatellites, some </a:t>
            </a:r>
            <a:r>
              <a:rPr lang="en-US" sz="3600" b="1" dirty="0" err="1" smtClean="0"/>
              <a:t>SNPs</a:t>
            </a:r>
            <a:r>
              <a:rPr lang="en-US" sz="3600" b="1" dirty="0" smtClean="0"/>
              <a:t>), outlier loci do not necessarily = loci underlying local adaptation </a:t>
            </a:r>
          </a:p>
        </p:txBody>
      </p:sp>
      <p:sp>
        <p:nvSpPr>
          <p:cNvPr id="6" name="TextBox 5"/>
          <p:cNvSpPr txBox="1"/>
          <p:nvPr/>
        </p:nvSpPr>
        <p:spPr>
          <a:xfrm>
            <a:off x="1219200" y="5200471"/>
            <a:ext cx="7924800" cy="1200329"/>
          </a:xfrm>
          <a:prstGeom prst="rect">
            <a:avLst/>
          </a:prstGeom>
          <a:noFill/>
        </p:spPr>
        <p:txBody>
          <a:bodyPr wrap="square" rtlCol="0">
            <a:spAutoFit/>
          </a:bodyPr>
          <a:lstStyle/>
          <a:p>
            <a:pPr marL="466344" indent="-466344">
              <a:buFont typeface="Wingdings" pitchFamily="-108" charset="2"/>
              <a:buChar char="Ø"/>
            </a:pPr>
            <a:r>
              <a:rPr lang="en-US" sz="3600" b="1" dirty="0" smtClean="0"/>
              <a:t>Therefore, important to use neutral &amp; functional loci</a:t>
            </a:r>
          </a:p>
        </p:txBody>
      </p:sp>
    </p:spTree>
    <p:extLst>
      <p:ext uri="{BB962C8B-B14F-4D97-AF65-F5344CB8AC3E}">
        <p14:creationId xmlns:p14="http://schemas.microsoft.com/office/powerpoint/2010/main" val="14145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8106" y="158968"/>
            <a:ext cx="2513203" cy="523220"/>
          </a:xfrm>
          <a:prstGeom prst="rect">
            <a:avLst/>
          </a:prstGeom>
          <a:noFill/>
        </p:spPr>
        <p:txBody>
          <a:bodyPr wrap="none" rtlCol="0">
            <a:spAutoFit/>
          </a:bodyPr>
          <a:lstStyle/>
          <a:p>
            <a:r>
              <a:rPr lang="en-US" sz="2800" b="1" u="sng" dirty="0" smtClean="0">
                <a:latin typeface="Arial"/>
                <a:cs typeface="Arial"/>
              </a:rPr>
              <a:t>POP GEN 101</a:t>
            </a:r>
            <a:endParaRPr lang="en-US" sz="2800" b="1" u="sng" dirty="0">
              <a:latin typeface="Arial"/>
              <a:cs typeface="Arial"/>
            </a:endParaRPr>
          </a:p>
        </p:txBody>
      </p:sp>
      <p:sp>
        <p:nvSpPr>
          <p:cNvPr id="5" name="TextBox 4"/>
          <p:cNvSpPr txBox="1"/>
          <p:nvPr/>
        </p:nvSpPr>
        <p:spPr>
          <a:xfrm>
            <a:off x="242240" y="710274"/>
            <a:ext cx="8428209" cy="461665"/>
          </a:xfrm>
          <a:prstGeom prst="rect">
            <a:avLst/>
          </a:prstGeom>
          <a:noFill/>
        </p:spPr>
        <p:txBody>
          <a:bodyPr wrap="none" rtlCol="0">
            <a:spAutoFit/>
          </a:bodyPr>
          <a:lstStyle/>
          <a:p>
            <a:r>
              <a:rPr lang="en-US" sz="2400" b="1" dirty="0" smtClean="0">
                <a:latin typeface="Arial"/>
                <a:cs typeface="Arial"/>
              </a:rPr>
              <a:t>I. What is genetic variation? (terms and basic principles)</a:t>
            </a:r>
            <a:endParaRPr lang="en-US" sz="2400" b="1" dirty="0">
              <a:latin typeface="Arial"/>
              <a:cs typeface="Arial"/>
            </a:endParaRPr>
          </a:p>
        </p:txBody>
      </p:sp>
      <p:sp>
        <p:nvSpPr>
          <p:cNvPr id="6" name="TextBox 5"/>
          <p:cNvSpPr txBox="1"/>
          <p:nvPr/>
        </p:nvSpPr>
        <p:spPr>
          <a:xfrm>
            <a:off x="242240" y="1327754"/>
            <a:ext cx="8712692" cy="2308324"/>
          </a:xfrm>
          <a:prstGeom prst="rect">
            <a:avLst/>
          </a:prstGeom>
          <a:noFill/>
        </p:spPr>
        <p:txBody>
          <a:bodyPr wrap="square" rtlCol="0">
            <a:spAutoFit/>
          </a:bodyPr>
          <a:lstStyle/>
          <a:p>
            <a:r>
              <a:rPr lang="en-US" sz="2400" b="1" dirty="0" smtClean="0">
                <a:latin typeface="Arial"/>
                <a:cs typeface="Arial"/>
              </a:rPr>
              <a:t>II. What determines the amount and distribution of genetic variation?</a:t>
            </a:r>
          </a:p>
          <a:p>
            <a:r>
              <a:rPr lang="en-US" sz="2400" b="1" dirty="0">
                <a:latin typeface="Arial"/>
                <a:cs typeface="Arial"/>
              </a:rPr>
              <a:t>	</a:t>
            </a:r>
            <a:r>
              <a:rPr lang="en-US" sz="2400" b="1" dirty="0" smtClean="0">
                <a:latin typeface="Arial"/>
                <a:cs typeface="Arial"/>
              </a:rPr>
              <a:t>A. Genetic drift</a:t>
            </a:r>
          </a:p>
          <a:p>
            <a:r>
              <a:rPr lang="en-US" sz="2400" b="1" dirty="0">
                <a:latin typeface="Arial"/>
                <a:cs typeface="Arial"/>
              </a:rPr>
              <a:t>	</a:t>
            </a:r>
            <a:r>
              <a:rPr lang="en-US" sz="2400" b="1" dirty="0" smtClean="0">
                <a:latin typeface="Arial"/>
                <a:cs typeface="Arial"/>
              </a:rPr>
              <a:t>B. Selection</a:t>
            </a:r>
          </a:p>
          <a:p>
            <a:r>
              <a:rPr lang="en-US" sz="2400" b="1" dirty="0">
                <a:latin typeface="Arial"/>
                <a:cs typeface="Arial"/>
              </a:rPr>
              <a:t>	</a:t>
            </a:r>
            <a:r>
              <a:rPr lang="en-US" sz="2400" b="1" dirty="0" smtClean="0">
                <a:latin typeface="Arial"/>
                <a:cs typeface="Arial"/>
              </a:rPr>
              <a:t>C. Gene flow</a:t>
            </a:r>
          </a:p>
          <a:p>
            <a:r>
              <a:rPr lang="en-US" sz="2400" b="1" dirty="0">
                <a:latin typeface="Arial"/>
                <a:cs typeface="Arial"/>
              </a:rPr>
              <a:t>	</a:t>
            </a:r>
            <a:r>
              <a:rPr lang="en-US" sz="2400" b="1" dirty="0" smtClean="0">
                <a:latin typeface="Arial"/>
                <a:cs typeface="Arial"/>
              </a:rPr>
              <a:t>D. Mutation</a:t>
            </a:r>
            <a:endParaRPr lang="en-US" sz="2400" b="1" dirty="0">
              <a:latin typeface="Arial"/>
              <a:cs typeface="Arial"/>
            </a:endParaRPr>
          </a:p>
        </p:txBody>
      </p:sp>
      <p:sp>
        <p:nvSpPr>
          <p:cNvPr id="14" name="TextBox 13"/>
          <p:cNvSpPr txBox="1"/>
          <p:nvPr/>
        </p:nvSpPr>
        <p:spPr>
          <a:xfrm>
            <a:off x="242240" y="3712226"/>
            <a:ext cx="4904558" cy="461665"/>
          </a:xfrm>
          <a:prstGeom prst="rect">
            <a:avLst/>
          </a:prstGeom>
          <a:noFill/>
        </p:spPr>
        <p:txBody>
          <a:bodyPr wrap="none" rtlCol="0">
            <a:spAutoFit/>
          </a:bodyPr>
          <a:lstStyle/>
          <a:p>
            <a:r>
              <a:rPr lang="en-US" sz="2400" b="1" dirty="0" smtClean="0">
                <a:latin typeface="Arial"/>
                <a:cs typeface="Arial"/>
              </a:rPr>
              <a:t>III. Effective population size (Ne)</a:t>
            </a:r>
            <a:endParaRPr lang="en-US" sz="2400" b="1" dirty="0">
              <a:latin typeface="Arial"/>
              <a:cs typeface="Arial"/>
            </a:endParaRPr>
          </a:p>
        </p:txBody>
      </p:sp>
      <p:sp>
        <p:nvSpPr>
          <p:cNvPr id="9" name="TextBox 8"/>
          <p:cNvSpPr txBox="1"/>
          <p:nvPr/>
        </p:nvSpPr>
        <p:spPr>
          <a:xfrm>
            <a:off x="242240" y="4361724"/>
            <a:ext cx="6057518" cy="461665"/>
          </a:xfrm>
          <a:prstGeom prst="rect">
            <a:avLst/>
          </a:prstGeom>
          <a:noFill/>
        </p:spPr>
        <p:txBody>
          <a:bodyPr wrap="none" rtlCol="0">
            <a:spAutoFit/>
          </a:bodyPr>
          <a:lstStyle/>
          <a:p>
            <a:r>
              <a:rPr lang="en-US" sz="2400" b="1" dirty="0" smtClean="0">
                <a:latin typeface="Arial"/>
                <a:cs typeface="Arial"/>
              </a:rPr>
              <a:t>IV. Neutral vs. adaptive genetic variation</a:t>
            </a:r>
            <a:endParaRPr lang="en-US" sz="2400" b="1" dirty="0">
              <a:latin typeface="Arial"/>
              <a:cs typeface="Arial"/>
            </a:endParaRPr>
          </a:p>
        </p:txBody>
      </p:sp>
      <p:sp>
        <p:nvSpPr>
          <p:cNvPr id="10" name="TextBox 9"/>
          <p:cNvSpPr txBox="1"/>
          <p:nvPr/>
        </p:nvSpPr>
        <p:spPr>
          <a:xfrm>
            <a:off x="242240" y="4971609"/>
            <a:ext cx="8712692" cy="830997"/>
          </a:xfrm>
          <a:prstGeom prst="rect">
            <a:avLst/>
          </a:prstGeom>
          <a:noFill/>
        </p:spPr>
        <p:txBody>
          <a:bodyPr wrap="square" rtlCol="0">
            <a:spAutoFit/>
          </a:bodyPr>
          <a:lstStyle/>
          <a:p>
            <a:r>
              <a:rPr lang="en-US" sz="2400" b="1" dirty="0" smtClean="0">
                <a:latin typeface="Arial"/>
                <a:cs typeface="Arial"/>
              </a:rPr>
              <a:t>V. Why genetics is important in conservation: molecular markers as tools &amp; effect of genetics on fitness</a:t>
            </a:r>
            <a:endParaRPr lang="en-US" sz="2400" b="1" dirty="0">
              <a:latin typeface="Arial"/>
              <a:cs typeface="Arial"/>
            </a:endParaRPr>
          </a:p>
        </p:txBody>
      </p:sp>
      <p:sp>
        <p:nvSpPr>
          <p:cNvPr id="11" name="TextBox 10"/>
          <p:cNvSpPr txBox="1"/>
          <p:nvPr/>
        </p:nvSpPr>
        <p:spPr>
          <a:xfrm>
            <a:off x="242240" y="5802606"/>
            <a:ext cx="8712692" cy="830997"/>
          </a:xfrm>
          <a:prstGeom prst="rect">
            <a:avLst/>
          </a:prstGeom>
          <a:noFill/>
        </p:spPr>
        <p:txBody>
          <a:bodyPr wrap="square" rtlCol="0">
            <a:spAutoFit/>
          </a:bodyPr>
          <a:lstStyle/>
          <a:p>
            <a:r>
              <a:rPr lang="en-US" sz="2400" b="1" dirty="0" smtClean="0">
                <a:latin typeface="Arial"/>
                <a:cs typeface="Arial"/>
              </a:rPr>
              <a:t>VI. Population genomics: What is it? Steps involved? Power and limitations.</a:t>
            </a:r>
            <a:endParaRPr lang="en-US" sz="2400" b="1" dirty="0">
              <a:latin typeface="Arial"/>
              <a:cs typeface="Arial"/>
            </a:endParaRPr>
          </a:p>
        </p:txBody>
      </p:sp>
    </p:spTree>
    <p:extLst>
      <p:ext uri="{BB962C8B-B14F-4D97-AF65-F5344CB8AC3E}">
        <p14:creationId xmlns:p14="http://schemas.microsoft.com/office/powerpoint/2010/main" val="155747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38130" y="151933"/>
            <a:ext cx="3070748" cy="523220"/>
          </a:xfrm>
          <a:prstGeom prst="rect">
            <a:avLst/>
          </a:prstGeom>
          <a:noFill/>
        </p:spPr>
        <p:txBody>
          <a:bodyPr wrap="none" rtlCol="0">
            <a:spAutoFit/>
          </a:bodyPr>
          <a:lstStyle/>
          <a:p>
            <a:r>
              <a:rPr lang="en-US" sz="2800" b="1" u="sng" dirty="0" smtClean="0">
                <a:latin typeface="Arial"/>
                <a:cs typeface="Arial"/>
              </a:rPr>
              <a:t>mtDNA vs. nDNA</a:t>
            </a:r>
            <a:endParaRPr lang="en-US" sz="2800" b="1" u="sng" dirty="0">
              <a:latin typeface="Arial"/>
              <a:cs typeface="Arial"/>
            </a:endParaRPr>
          </a:p>
        </p:txBody>
      </p:sp>
      <p:pic>
        <p:nvPicPr>
          <p:cNvPr id="6" name="Picture 5"/>
          <p:cNvPicPr>
            <a:picLocks noChangeAspect="1"/>
          </p:cNvPicPr>
          <p:nvPr/>
        </p:nvPicPr>
        <p:blipFill>
          <a:blip r:embed="rId2"/>
          <a:stretch>
            <a:fillRect/>
          </a:stretch>
        </p:blipFill>
        <p:spPr>
          <a:xfrm>
            <a:off x="530652" y="1210145"/>
            <a:ext cx="3460946" cy="1722782"/>
          </a:xfrm>
          <a:prstGeom prst="rect">
            <a:avLst/>
          </a:prstGeom>
        </p:spPr>
      </p:pic>
      <p:pic>
        <p:nvPicPr>
          <p:cNvPr id="7" name="Picture 6"/>
          <p:cNvPicPr>
            <a:picLocks noChangeAspect="1"/>
          </p:cNvPicPr>
          <p:nvPr/>
        </p:nvPicPr>
        <p:blipFill>
          <a:blip r:embed="rId3"/>
          <a:stretch>
            <a:fillRect/>
          </a:stretch>
        </p:blipFill>
        <p:spPr>
          <a:xfrm>
            <a:off x="4208130" y="2546406"/>
            <a:ext cx="4634974" cy="3682116"/>
          </a:xfrm>
          <a:prstGeom prst="rect">
            <a:avLst/>
          </a:prstGeom>
        </p:spPr>
      </p:pic>
    </p:spTree>
    <p:extLst>
      <p:ext uri="{BB962C8B-B14F-4D97-AF65-F5344CB8AC3E}">
        <p14:creationId xmlns:p14="http://schemas.microsoft.com/office/powerpoint/2010/main" val="107358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92131" y="152657"/>
            <a:ext cx="4787739" cy="523220"/>
          </a:xfrm>
          <a:prstGeom prst="rect">
            <a:avLst/>
          </a:prstGeom>
          <a:noFill/>
        </p:spPr>
        <p:txBody>
          <a:bodyPr wrap="none" rtlCol="0">
            <a:spAutoFit/>
          </a:bodyPr>
          <a:lstStyle/>
          <a:p>
            <a:r>
              <a:rPr lang="en-US" sz="2800" b="1" u="sng" dirty="0" smtClean="0">
                <a:latin typeface="Arial"/>
                <a:cs typeface="Arial"/>
              </a:rPr>
              <a:t>Terms and basic principles</a:t>
            </a:r>
            <a:endParaRPr lang="en-US" sz="2800" b="1" u="sng" dirty="0">
              <a:latin typeface="Arial"/>
              <a:cs typeface="Arial"/>
            </a:endParaRPr>
          </a:p>
        </p:txBody>
      </p:sp>
      <p:sp>
        <p:nvSpPr>
          <p:cNvPr id="3" name="TextBox 2"/>
          <p:cNvSpPr txBox="1"/>
          <p:nvPr/>
        </p:nvSpPr>
        <p:spPr>
          <a:xfrm>
            <a:off x="5394633" y="2609197"/>
            <a:ext cx="339650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Locus (plural: loci)</a:t>
            </a:r>
            <a:endParaRPr lang="en-US" sz="2800" b="1" dirty="0">
              <a:latin typeface="Arial"/>
              <a:cs typeface="Arial"/>
            </a:endParaRPr>
          </a:p>
        </p:txBody>
      </p:sp>
      <p:pic>
        <p:nvPicPr>
          <p:cNvPr id="5" name="Picture 4"/>
          <p:cNvPicPr>
            <a:picLocks noChangeAspect="1"/>
          </p:cNvPicPr>
          <p:nvPr/>
        </p:nvPicPr>
        <p:blipFill>
          <a:blip r:embed="rId2"/>
          <a:stretch>
            <a:fillRect/>
          </a:stretch>
        </p:blipFill>
        <p:spPr>
          <a:xfrm>
            <a:off x="540242" y="1884776"/>
            <a:ext cx="4665758" cy="3421556"/>
          </a:xfrm>
          <a:prstGeom prst="rect">
            <a:avLst/>
          </a:prstGeom>
        </p:spPr>
      </p:pic>
      <p:sp>
        <p:nvSpPr>
          <p:cNvPr id="6" name="TextBox 5"/>
          <p:cNvSpPr txBox="1"/>
          <p:nvPr/>
        </p:nvSpPr>
        <p:spPr>
          <a:xfrm>
            <a:off x="5394633" y="3978841"/>
            <a:ext cx="1142661"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Allele</a:t>
            </a:r>
            <a:endParaRPr lang="en-US" sz="2800" b="1" dirty="0">
              <a:latin typeface="Arial"/>
              <a:cs typeface="Arial"/>
            </a:endParaRPr>
          </a:p>
        </p:txBody>
      </p:sp>
      <p:sp>
        <p:nvSpPr>
          <p:cNvPr id="7" name="TextBox 6"/>
          <p:cNvSpPr txBox="1"/>
          <p:nvPr/>
        </p:nvSpPr>
        <p:spPr>
          <a:xfrm>
            <a:off x="5394633" y="2022198"/>
            <a:ext cx="1082698"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Gene</a:t>
            </a:r>
            <a:endParaRPr lang="en-US" sz="2800" b="1" dirty="0">
              <a:latin typeface="Arial"/>
              <a:cs typeface="Arial"/>
            </a:endParaRPr>
          </a:p>
        </p:txBody>
      </p:sp>
      <p:sp>
        <p:nvSpPr>
          <p:cNvPr id="8" name="TextBox 7"/>
          <p:cNvSpPr txBox="1"/>
          <p:nvPr/>
        </p:nvSpPr>
        <p:spPr>
          <a:xfrm>
            <a:off x="5394633" y="4610323"/>
            <a:ext cx="245920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Heterozygote</a:t>
            </a:r>
            <a:endParaRPr lang="en-US" sz="2800" b="1" dirty="0">
              <a:latin typeface="Arial"/>
              <a:cs typeface="Arial"/>
            </a:endParaRPr>
          </a:p>
        </p:txBody>
      </p:sp>
      <p:sp>
        <p:nvSpPr>
          <p:cNvPr id="9" name="TextBox 8"/>
          <p:cNvSpPr txBox="1"/>
          <p:nvPr/>
        </p:nvSpPr>
        <p:spPr>
          <a:xfrm>
            <a:off x="5394633" y="5241163"/>
            <a:ext cx="2339102"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Homozygote</a:t>
            </a:r>
            <a:endParaRPr lang="en-US" sz="2800" b="1" dirty="0">
              <a:latin typeface="Arial"/>
              <a:cs typeface="Arial"/>
            </a:endParaRPr>
          </a:p>
        </p:txBody>
      </p:sp>
      <p:sp>
        <p:nvSpPr>
          <p:cNvPr id="10" name="TextBox 9"/>
          <p:cNvSpPr txBox="1"/>
          <p:nvPr/>
        </p:nvSpPr>
        <p:spPr>
          <a:xfrm>
            <a:off x="5394633" y="1494451"/>
            <a:ext cx="2918036"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u="sng" dirty="0" smtClean="0">
                <a:latin typeface="Arial"/>
                <a:cs typeface="Arial"/>
              </a:rPr>
              <a:t>Important terms</a:t>
            </a:r>
            <a:endParaRPr lang="en-US" sz="2800" b="1" u="sng" dirty="0">
              <a:latin typeface="Arial"/>
              <a:cs typeface="Arial"/>
            </a:endParaRPr>
          </a:p>
        </p:txBody>
      </p:sp>
      <p:sp>
        <p:nvSpPr>
          <p:cNvPr id="11" name="TextBox 10"/>
          <p:cNvSpPr txBox="1"/>
          <p:nvPr/>
        </p:nvSpPr>
        <p:spPr>
          <a:xfrm>
            <a:off x="5394633" y="3324670"/>
            <a:ext cx="1401270"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latin typeface="Arial"/>
                <a:cs typeface="Arial"/>
              </a:rPr>
              <a:t>Diploid</a:t>
            </a:r>
            <a:endParaRPr lang="en-US" sz="2800" b="1" dirty="0">
              <a:latin typeface="Arial"/>
              <a:cs typeface="Arial"/>
            </a:endParaRPr>
          </a:p>
        </p:txBody>
      </p:sp>
    </p:spTree>
    <p:extLst>
      <p:ext uri="{BB962C8B-B14F-4D97-AF65-F5344CB8AC3E}">
        <p14:creationId xmlns:p14="http://schemas.microsoft.com/office/powerpoint/2010/main" val="2432903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92131" y="152657"/>
            <a:ext cx="4787739" cy="523220"/>
          </a:xfrm>
          <a:prstGeom prst="rect">
            <a:avLst/>
          </a:prstGeom>
          <a:noFill/>
        </p:spPr>
        <p:txBody>
          <a:bodyPr wrap="none" rtlCol="0">
            <a:spAutoFit/>
          </a:bodyPr>
          <a:lstStyle/>
          <a:p>
            <a:r>
              <a:rPr lang="en-US" sz="2800" b="1" u="sng" dirty="0" smtClean="0">
                <a:latin typeface="Arial"/>
                <a:cs typeface="Arial"/>
              </a:rPr>
              <a:t>Terms and basic principles</a:t>
            </a:r>
            <a:endParaRPr lang="en-US" sz="2800" b="1" u="sng" dirty="0">
              <a:latin typeface="Arial"/>
              <a:cs typeface="Arial"/>
            </a:endParaRPr>
          </a:p>
        </p:txBody>
      </p:sp>
      <p:sp>
        <p:nvSpPr>
          <p:cNvPr id="11" name="TextBox 10"/>
          <p:cNvSpPr txBox="1"/>
          <p:nvPr/>
        </p:nvSpPr>
        <p:spPr>
          <a:xfrm>
            <a:off x="2114235" y="783247"/>
            <a:ext cx="5065635"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smtClean="0">
                <a:solidFill>
                  <a:srgbClr val="008000"/>
                </a:solidFill>
                <a:latin typeface="Arial"/>
                <a:cs typeface="Arial"/>
              </a:rPr>
              <a:t>Hardy-Weinberg proportions</a:t>
            </a:r>
            <a:endParaRPr lang="en-US" sz="2800" b="1" dirty="0">
              <a:solidFill>
                <a:srgbClr val="008000"/>
              </a:solidFill>
              <a:latin typeface="Arial"/>
              <a:cs typeface="Arial"/>
            </a:endParaRPr>
          </a:p>
        </p:txBody>
      </p:sp>
      <p:pic>
        <p:nvPicPr>
          <p:cNvPr id="12" name="Picture 4" descr="05-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4235" y="2566179"/>
            <a:ext cx="4983510" cy="3774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48" y="1520825"/>
            <a:ext cx="6446838"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444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3107</Words>
  <Application>Microsoft Macintosh PowerPoint</Application>
  <PresentationFormat>On-screen Show (4:3)</PresentationFormat>
  <Paragraphs>407</Paragraphs>
  <Slides>62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Arial</vt:lpstr>
      <vt:lpstr>Calibri</vt:lpstr>
      <vt:lpstr>Courier New</vt:lpstr>
      <vt:lpstr>Mangal</vt:lpstr>
      <vt:lpstr>ＭＳ Ｐゴシック</vt:lpstr>
      <vt:lpstr>Symbol</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Colorado State University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Chris Funk</dc:creator>
  <cp:lastModifiedBy>W. Chris Funk</cp:lastModifiedBy>
  <cp:revision>71</cp:revision>
  <dcterms:created xsi:type="dcterms:W3CDTF">2014-02-27T16:08:22Z</dcterms:created>
  <dcterms:modified xsi:type="dcterms:W3CDTF">2018-06-04T23:37:00Z</dcterms:modified>
</cp:coreProperties>
</file>